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97" r:id="rId5"/>
    <p:sldId id="259" r:id="rId6"/>
    <p:sldId id="298" r:id="rId7"/>
    <p:sldId id="314" r:id="rId8"/>
    <p:sldId id="315" r:id="rId9"/>
    <p:sldId id="316" r:id="rId10"/>
    <p:sldId id="317" r:id="rId11"/>
    <p:sldId id="302" r:id="rId12"/>
    <p:sldId id="308" r:id="rId13"/>
    <p:sldId id="275" r:id="rId14"/>
    <p:sldId id="276" r:id="rId15"/>
    <p:sldId id="310" r:id="rId16"/>
    <p:sldId id="319" r:id="rId17"/>
    <p:sldId id="320" r:id="rId18"/>
    <p:sldId id="321" r:id="rId19"/>
    <p:sldId id="325" r:id="rId20"/>
    <p:sldId id="327" r:id="rId21"/>
    <p:sldId id="328" r:id="rId22"/>
    <p:sldId id="329" r:id="rId23"/>
    <p:sldId id="330" r:id="rId24"/>
    <p:sldId id="331" r:id="rId25"/>
    <p:sldId id="332" r:id="rId26"/>
    <p:sldId id="33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00FFFF"/>
    <a:srgbClr val="0000CC"/>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72222" autoAdjust="0"/>
  </p:normalViewPr>
  <p:slideViewPr>
    <p:cSldViewPr snapToGrid="0">
      <p:cViewPr varScale="1">
        <p:scale>
          <a:sx n="71" d="100"/>
          <a:sy n="71" d="100"/>
        </p:scale>
        <p:origin x="61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6FD642-51C7-4380-A13A-813C830A9BAA}" type="doc">
      <dgm:prSet loTypeId="urn:microsoft.com/office/officeart/2005/8/layout/orgChart1" loCatId="hierarchy" qsTypeId="urn:microsoft.com/office/officeart/2005/8/quickstyle/simple1" qsCatId="simple" csTypeId="urn:microsoft.com/office/officeart/2005/8/colors/accent1_2" csCatId="accent1"/>
      <dgm:spPr/>
    </dgm:pt>
    <dgm:pt modelId="{A7075CBC-6303-4E39-88C6-167423CBDD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Islam</a:t>
          </a:r>
        </a:p>
      </dgm:t>
    </dgm:pt>
    <dgm:pt modelId="{29DF0EDB-CE8E-446B-8949-5108D0858518}" type="parTrans" cxnId="{F2E27C43-E79B-448D-9E51-914DFF0EEA31}">
      <dgm:prSet/>
      <dgm:spPr/>
      <dgm:t>
        <a:bodyPr/>
        <a:lstStyle/>
        <a:p>
          <a:endParaRPr lang="en-US"/>
        </a:p>
      </dgm:t>
    </dgm:pt>
    <dgm:pt modelId="{DB611E3D-9099-47E5-98D0-884998533A36}" type="sibTrans" cxnId="{F2E27C43-E79B-448D-9E51-914DFF0EEA31}">
      <dgm:prSet/>
      <dgm:spPr/>
      <dgm:t>
        <a:bodyPr/>
        <a:lstStyle/>
        <a:p>
          <a:endParaRPr lang="en-US"/>
        </a:p>
      </dgm:t>
    </dgm:pt>
    <dgm:pt modelId="{B1CE91AF-B562-40F0-9F96-6F7A5715FD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Aqidah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(Faith &amp; Belief)</a:t>
          </a:r>
        </a:p>
      </dgm:t>
    </dgm:pt>
    <dgm:pt modelId="{7BCBE90D-F1C5-4D57-8683-BFD64F910BA7}" type="parTrans" cxnId="{5B601EA2-1A7E-4EC4-BFBA-E0D1D96FA38F}">
      <dgm:prSet/>
      <dgm:spPr/>
      <dgm:t>
        <a:bodyPr/>
        <a:lstStyle/>
        <a:p>
          <a:endParaRPr lang="en-US"/>
        </a:p>
      </dgm:t>
    </dgm:pt>
    <dgm:pt modelId="{0A5C08E3-7F54-4A22-A60D-187B4E4069BB}" type="sibTrans" cxnId="{5B601EA2-1A7E-4EC4-BFBA-E0D1D96FA38F}">
      <dgm:prSet/>
      <dgm:spPr/>
      <dgm:t>
        <a:bodyPr/>
        <a:lstStyle/>
        <a:p>
          <a:endParaRPr lang="en-US"/>
        </a:p>
      </dgm:t>
    </dgm:pt>
    <dgm:pt modelId="{848E2054-BBDC-4829-87A7-7B160641A22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Shariah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(Practices &amp; Activities)</a:t>
          </a:r>
        </a:p>
      </dgm:t>
    </dgm:pt>
    <dgm:pt modelId="{F12AC570-A1B3-4370-AA69-93C03B290E2B}" type="parTrans" cxnId="{6962D384-5FBF-439C-827D-0CD377FFDF45}">
      <dgm:prSet/>
      <dgm:spPr/>
      <dgm:t>
        <a:bodyPr/>
        <a:lstStyle/>
        <a:p>
          <a:endParaRPr lang="en-US"/>
        </a:p>
      </dgm:t>
    </dgm:pt>
    <dgm:pt modelId="{AA64650B-1C11-4192-A3AA-5657731BA260}" type="sibTrans" cxnId="{6962D384-5FBF-439C-827D-0CD377FFDF45}">
      <dgm:prSet/>
      <dgm:spPr/>
      <dgm:t>
        <a:bodyPr/>
        <a:lstStyle/>
        <a:p>
          <a:endParaRPr lang="en-US"/>
        </a:p>
      </dgm:t>
    </dgm:pt>
    <dgm:pt modelId="{33DB4455-1B64-4784-BBBF-57F369519CB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IBADAT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(Man to God Worship)</a:t>
          </a:r>
        </a:p>
      </dgm:t>
    </dgm:pt>
    <dgm:pt modelId="{EF2FC05B-591A-4CFC-9EC2-15C32F83E550}" type="parTrans" cxnId="{88EBAAF0-8E2C-4F17-8811-069E3C02442E}">
      <dgm:prSet/>
      <dgm:spPr/>
      <dgm:t>
        <a:bodyPr/>
        <a:lstStyle/>
        <a:p>
          <a:endParaRPr lang="en-US"/>
        </a:p>
      </dgm:t>
    </dgm:pt>
    <dgm:pt modelId="{9E77FC33-9DA9-45DE-A36A-8BBCB52955E3}" type="sibTrans" cxnId="{88EBAAF0-8E2C-4F17-8811-069E3C02442E}">
      <dgm:prSet/>
      <dgm:spPr/>
      <dgm:t>
        <a:bodyPr/>
        <a:lstStyle/>
        <a:p>
          <a:endParaRPr lang="en-US"/>
        </a:p>
      </dgm:t>
    </dgm:pt>
    <dgm:pt modelId="{42B52C9F-39D8-4320-926B-4F28EA2C65E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Muamalat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(Man to Man Activities)</a:t>
          </a:r>
        </a:p>
      </dgm:t>
    </dgm:pt>
    <dgm:pt modelId="{0627F876-0445-4F90-AA82-E0ED0BA9CC58}" type="parTrans" cxnId="{D8DC0BCE-7A3B-4BFA-8030-A9D9D0CE2D90}">
      <dgm:prSet/>
      <dgm:spPr/>
      <dgm:t>
        <a:bodyPr/>
        <a:lstStyle/>
        <a:p>
          <a:endParaRPr lang="en-US"/>
        </a:p>
      </dgm:t>
    </dgm:pt>
    <dgm:pt modelId="{89316F3D-2F29-43BD-BA1E-DD56F594CAA5}" type="sibTrans" cxnId="{D8DC0BCE-7A3B-4BFA-8030-A9D9D0CE2D90}">
      <dgm:prSet/>
      <dgm:spPr/>
      <dgm:t>
        <a:bodyPr/>
        <a:lstStyle/>
        <a:p>
          <a:endParaRPr lang="en-US"/>
        </a:p>
      </dgm:t>
    </dgm:pt>
    <dgm:pt modelId="{7116F3E8-0A5B-46A3-8B51-70B07FF522E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Political Activities</a:t>
          </a:r>
        </a:p>
      </dgm:t>
    </dgm:pt>
    <dgm:pt modelId="{64C26934-3140-4046-8838-5234C1521A05}" type="parTrans" cxnId="{EE5B096D-DD9D-479A-9071-BAD438981350}">
      <dgm:prSet/>
      <dgm:spPr/>
      <dgm:t>
        <a:bodyPr/>
        <a:lstStyle/>
        <a:p>
          <a:endParaRPr lang="en-US"/>
        </a:p>
      </dgm:t>
    </dgm:pt>
    <dgm:pt modelId="{06760BFF-33A8-4B89-9F1C-48BEE30AC699}" type="sibTrans" cxnId="{EE5B096D-DD9D-479A-9071-BAD438981350}">
      <dgm:prSet/>
      <dgm:spPr/>
      <dgm:t>
        <a:bodyPr/>
        <a:lstStyle/>
        <a:p>
          <a:endParaRPr lang="en-US"/>
        </a:p>
      </dgm:t>
    </dgm:pt>
    <dgm:pt modelId="{03438FDB-097C-4BE5-935C-6B6EA469336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Economic Activities</a:t>
          </a:r>
        </a:p>
      </dgm:t>
    </dgm:pt>
    <dgm:pt modelId="{80E20818-D86F-4F28-93E9-23C144C15FC5}" type="parTrans" cxnId="{35AF0C78-8335-400A-AE08-75D5C96AB5A0}">
      <dgm:prSet/>
      <dgm:spPr/>
      <dgm:t>
        <a:bodyPr/>
        <a:lstStyle/>
        <a:p>
          <a:endParaRPr lang="en-US"/>
        </a:p>
      </dgm:t>
    </dgm:pt>
    <dgm:pt modelId="{CE247F80-B575-48F6-85A4-E58F9B703FAF}" type="sibTrans" cxnId="{35AF0C78-8335-400A-AE08-75D5C96AB5A0}">
      <dgm:prSet/>
      <dgm:spPr/>
      <dgm:t>
        <a:bodyPr/>
        <a:lstStyle/>
        <a:p>
          <a:endParaRPr lang="en-US"/>
        </a:p>
      </dgm:t>
    </dgm:pt>
    <dgm:pt modelId="{4E9ECEEA-F0CA-4114-99CC-5E67CC9AAAE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66"/>
              </a:solidFill>
              <a:effectLst/>
            </a:rPr>
            <a:t>Banking &amp; Financial Activities</a:t>
          </a:r>
        </a:p>
      </dgm:t>
    </dgm:pt>
    <dgm:pt modelId="{2406484C-E3D1-418B-8335-2005F4CC0C80}" type="parTrans" cxnId="{FB2C1306-03AC-43F8-8F24-F841FDD3EFEF}">
      <dgm:prSet/>
      <dgm:spPr/>
      <dgm:t>
        <a:bodyPr/>
        <a:lstStyle/>
        <a:p>
          <a:endParaRPr lang="en-US"/>
        </a:p>
      </dgm:t>
    </dgm:pt>
    <dgm:pt modelId="{0ADF46CE-C35D-4930-B4E2-A3B1C29AC0D4}" type="sibTrans" cxnId="{FB2C1306-03AC-43F8-8F24-F841FDD3EFEF}">
      <dgm:prSet/>
      <dgm:spPr/>
      <dgm:t>
        <a:bodyPr/>
        <a:lstStyle/>
        <a:p>
          <a:endParaRPr lang="en-US"/>
        </a:p>
      </dgm:t>
    </dgm:pt>
    <dgm:pt modelId="{793DED10-4862-4E31-B989-5978C09F4F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Social Activities</a:t>
          </a:r>
        </a:p>
      </dgm:t>
    </dgm:pt>
    <dgm:pt modelId="{E2261D65-630E-4C1E-BE21-94792DFD0152}" type="parTrans" cxnId="{3BE4016E-2ACE-40CA-AF95-B0381EA989AE}">
      <dgm:prSet/>
      <dgm:spPr/>
      <dgm:t>
        <a:bodyPr/>
        <a:lstStyle/>
        <a:p>
          <a:endParaRPr lang="en-US"/>
        </a:p>
      </dgm:t>
    </dgm:pt>
    <dgm:pt modelId="{39DED9C0-8E5F-4A3B-9AB6-740F59963CB4}" type="sibTrans" cxnId="{3BE4016E-2ACE-40CA-AF95-B0381EA989AE}">
      <dgm:prSet/>
      <dgm:spPr/>
      <dgm:t>
        <a:bodyPr/>
        <a:lstStyle/>
        <a:p>
          <a:endParaRPr lang="en-US"/>
        </a:p>
      </dgm:t>
    </dgm:pt>
    <dgm:pt modelId="{FA361401-04BC-4D57-82D7-03EA93B337C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Akhlaq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66"/>
              </a:solidFill>
              <a:effectLst/>
            </a:rPr>
            <a:t>(Morality &amp; Ethics)</a:t>
          </a:r>
        </a:p>
      </dgm:t>
    </dgm:pt>
    <dgm:pt modelId="{7200A296-11C6-40B2-86E0-A13FF4E6D6E4}" type="parTrans" cxnId="{6A6A312C-525C-47EB-8A54-0179A9CDB3CE}">
      <dgm:prSet/>
      <dgm:spPr/>
      <dgm:t>
        <a:bodyPr/>
        <a:lstStyle/>
        <a:p>
          <a:endParaRPr lang="en-US"/>
        </a:p>
      </dgm:t>
    </dgm:pt>
    <dgm:pt modelId="{AC12110A-039D-44BF-B956-6C892808F2F6}" type="sibTrans" cxnId="{6A6A312C-525C-47EB-8A54-0179A9CDB3CE}">
      <dgm:prSet/>
      <dgm:spPr/>
      <dgm:t>
        <a:bodyPr/>
        <a:lstStyle/>
        <a:p>
          <a:endParaRPr lang="en-US"/>
        </a:p>
      </dgm:t>
    </dgm:pt>
    <dgm:pt modelId="{07E3519E-E8B8-4E99-A2AA-6BEB57CAF787}" type="pres">
      <dgm:prSet presAssocID="{CC6FD642-51C7-4380-A13A-813C830A9BAA}" presName="hierChild1" presStyleCnt="0">
        <dgm:presLayoutVars>
          <dgm:orgChart val="1"/>
          <dgm:chPref val="1"/>
          <dgm:dir/>
          <dgm:animOne val="branch"/>
          <dgm:animLvl val="lvl"/>
          <dgm:resizeHandles/>
        </dgm:presLayoutVars>
      </dgm:prSet>
      <dgm:spPr/>
    </dgm:pt>
    <dgm:pt modelId="{1117D543-B692-4E7E-94D9-F9A24A5A4087}" type="pres">
      <dgm:prSet presAssocID="{A7075CBC-6303-4E39-88C6-167423CBDD8A}" presName="hierRoot1" presStyleCnt="0">
        <dgm:presLayoutVars>
          <dgm:hierBranch/>
        </dgm:presLayoutVars>
      </dgm:prSet>
      <dgm:spPr/>
    </dgm:pt>
    <dgm:pt modelId="{78E74365-6B1F-43DA-BD86-129CF9B671E1}" type="pres">
      <dgm:prSet presAssocID="{A7075CBC-6303-4E39-88C6-167423CBDD8A}" presName="rootComposite1" presStyleCnt="0"/>
      <dgm:spPr/>
    </dgm:pt>
    <dgm:pt modelId="{93E659D0-3283-48C9-9542-22738FBA4B28}" type="pres">
      <dgm:prSet presAssocID="{A7075CBC-6303-4E39-88C6-167423CBDD8A}" presName="rootText1" presStyleLbl="node0" presStyleIdx="0" presStyleCnt="1">
        <dgm:presLayoutVars>
          <dgm:chPref val="3"/>
        </dgm:presLayoutVars>
      </dgm:prSet>
      <dgm:spPr/>
      <dgm:t>
        <a:bodyPr/>
        <a:lstStyle/>
        <a:p>
          <a:endParaRPr lang="en-US"/>
        </a:p>
      </dgm:t>
    </dgm:pt>
    <dgm:pt modelId="{4CB70ECA-A808-4822-A9E3-AB413DED838E}" type="pres">
      <dgm:prSet presAssocID="{A7075CBC-6303-4E39-88C6-167423CBDD8A}" presName="rootConnector1" presStyleLbl="node1" presStyleIdx="0" presStyleCnt="0"/>
      <dgm:spPr/>
      <dgm:t>
        <a:bodyPr/>
        <a:lstStyle/>
        <a:p>
          <a:endParaRPr lang="en-US"/>
        </a:p>
      </dgm:t>
    </dgm:pt>
    <dgm:pt modelId="{EE2F2AB1-A601-4B15-8145-88494CF3E3E7}" type="pres">
      <dgm:prSet presAssocID="{A7075CBC-6303-4E39-88C6-167423CBDD8A}" presName="hierChild2" presStyleCnt="0"/>
      <dgm:spPr/>
    </dgm:pt>
    <dgm:pt modelId="{16A423C4-D8F5-49A0-B786-53B6A18BCFDD}" type="pres">
      <dgm:prSet presAssocID="{7BCBE90D-F1C5-4D57-8683-BFD64F910BA7}" presName="Name35" presStyleLbl="parChTrans1D2" presStyleIdx="0" presStyleCnt="3"/>
      <dgm:spPr/>
      <dgm:t>
        <a:bodyPr/>
        <a:lstStyle/>
        <a:p>
          <a:endParaRPr lang="en-US"/>
        </a:p>
      </dgm:t>
    </dgm:pt>
    <dgm:pt modelId="{D2F9CB01-53E4-4368-B1CA-E8E2505E58EC}" type="pres">
      <dgm:prSet presAssocID="{B1CE91AF-B562-40F0-9F96-6F7A5715FD8A}" presName="hierRoot2" presStyleCnt="0">
        <dgm:presLayoutVars>
          <dgm:hierBranch/>
        </dgm:presLayoutVars>
      </dgm:prSet>
      <dgm:spPr/>
    </dgm:pt>
    <dgm:pt modelId="{9A6A54B6-66A8-43E6-87B1-48288F3A071D}" type="pres">
      <dgm:prSet presAssocID="{B1CE91AF-B562-40F0-9F96-6F7A5715FD8A}" presName="rootComposite" presStyleCnt="0"/>
      <dgm:spPr/>
    </dgm:pt>
    <dgm:pt modelId="{27555396-2EBC-4C52-A45B-1CC0FA786371}" type="pres">
      <dgm:prSet presAssocID="{B1CE91AF-B562-40F0-9F96-6F7A5715FD8A}" presName="rootText" presStyleLbl="node2" presStyleIdx="0" presStyleCnt="3">
        <dgm:presLayoutVars>
          <dgm:chPref val="3"/>
        </dgm:presLayoutVars>
      </dgm:prSet>
      <dgm:spPr/>
      <dgm:t>
        <a:bodyPr/>
        <a:lstStyle/>
        <a:p>
          <a:endParaRPr lang="en-US"/>
        </a:p>
      </dgm:t>
    </dgm:pt>
    <dgm:pt modelId="{1D4D6BA3-015E-4221-B765-52ABB0BE492A}" type="pres">
      <dgm:prSet presAssocID="{B1CE91AF-B562-40F0-9F96-6F7A5715FD8A}" presName="rootConnector" presStyleLbl="node2" presStyleIdx="0" presStyleCnt="3"/>
      <dgm:spPr/>
      <dgm:t>
        <a:bodyPr/>
        <a:lstStyle/>
        <a:p>
          <a:endParaRPr lang="en-US"/>
        </a:p>
      </dgm:t>
    </dgm:pt>
    <dgm:pt modelId="{330C044B-2D9F-4440-A667-A9DE5BC025A6}" type="pres">
      <dgm:prSet presAssocID="{B1CE91AF-B562-40F0-9F96-6F7A5715FD8A}" presName="hierChild4" presStyleCnt="0"/>
      <dgm:spPr/>
    </dgm:pt>
    <dgm:pt modelId="{4ED0C738-494D-4C9E-A51F-3AB9ABCAEEBD}" type="pres">
      <dgm:prSet presAssocID="{B1CE91AF-B562-40F0-9F96-6F7A5715FD8A}" presName="hierChild5" presStyleCnt="0"/>
      <dgm:spPr/>
    </dgm:pt>
    <dgm:pt modelId="{1A6EC8D6-08DF-4C92-960C-0447609FEE72}" type="pres">
      <dgm:prSet presAssocID="{F12AC570-A1B3-4370-AA69-93C03B290E2B}" presName="Name35" presStyleLbl="parChTrans1D2" presStyleIdx="1" presStyleCnt="3"/>
      <dgm:spPr/>
      <dgm:t>
        <a:bodyPr/>
        <a:lstStyle/>
        <a:p>
          <a:endParaRPr lang="en-US"/>
        </a:p>
      </dgm:t>
    </dgm:pt>
    <dgm:pt modelId="{A132099F-BB76-4110-9B5F-E15A7966E8F7}" type="pres">
      <dgm:prSet presAssocID="{848E2054-BBDC-4829-87A7-7B160641A221}" presName="hierRoot2" presStyleCnt="0">
        <dgm:presLayoutVars>
          <dgm:hierBranch/>
        </dgm:presLayoutVars>
      </dgm:prSet>
      <dgm:spPr/>
    </dgm:pt>
    <dgm:pt modelId="{11D52784-51E5-446E-868D-50C50AB85921}" type="pres">
      <dgm:prSet presAssocID="{848E2054-BBDC-4829-87A7-7B160641A221}" presName="rootComposite" presStyleCnt="0"/>
      <dgm:spPr/>
    </dgm:pt>
    <dgm:pt modelId="{80EB158E-1EC1-4EEB-ACB8-9C1C96B0AFEF}" type="pres">
      <dgm:prSet presAssocID="{848E2054-BBDC-4829-87A7-7B160641A221}" presName="rootText" presStyleLbl="node2" presStyleIdx="1" presStyleCnt="3">
        <dgm:presLayoutVars>
          <dgm:chPref val="3"/>
        </dgm:presLayoutVars>
      </dgm:prSet>
      <dgm:spPr/>
      <dgm:t>
        <a:bodyPr/>
        <a:lstStyle/>
        <a:p>
          <a:endParaRPr lang="en-US"/>
        </a:p>
      </dgm:t>
    </dgm:pt>
    <dgm:pt modelId="{EE021666-0CD1-40A0-BFC4-EC13EB04F867}" type="pres">
      <dgm:prSet presAssocID="{848E2054-BBDC-4829-87A7-7B160641A221}" presName="rootConnector" presStyleLbl="node2" presStyleIdx="1" presStyleCnt="3"/>
      <dgm:spPr/>
      <dgm:t>
        <a:bodyPr/>
        <a:lstStyle/>
        <a:p>
          <a:endParaRPr lang="en-US"/>
        </a:p>
      </dgm:t>
    </dgm:pt>
    <dgm:pt modelId="{516C2B1E-9FB6-4A24-AFCB-70865DC40236}" type="pres">
      <dgm:prSet presAssocID="{848E2054-BBDC-4829-87A7-7B160641A221}" presName="hierChild4" presStyleCnt="0"/>
      <dgm:spPr/>
    </dgm:pt>
    <dgm:pt modelId="{B1AF6A0E-ED11-4D55-B8A6-5C34377022FC}" type="pres">
      <dgm:prSet presAssocID="{EF2FC05B-591A-4CFC-9EC2-15C32F83E550}" presName="Name35" presStyleLbl="parChTrans1D3" presStyleIdx="0" presStyleCnt="2"/>
      <dgm:spPr/>
      <dgm:t>
        <a:bodyPr/>
        <a:lstStyle/>
        <a:p>
          <a:endParaRPr lang="en-US"/>
        </a:p>
      </dgm:t>
    </dgm:pt>
    <dgm:pt modelId="{E3D87C36-E6EB-49A3-88AA-2369FE635661}" type="pres">
      <dgm:prSet presAssocID="{33DB4455-1B64-4784-BBBF-57F369519CB5}" presName="hierRoot2" presStyleCnt="0">
        <dgm:presLayoutVars>
          <dgm:hierBranch val="r"/>
        </dgm:presLayoutVars>
      </dgm:prSet>
      <dgm:spPr/>
    </dgm:pt>
    <dgm:pt modelId="{BB7F2EF3-7D9D-47D1-A61E-61382FF2A8BF}" type="pres">
      <dgm:prSet presAssocID="{33DB4455-1B64-4784-BBBF-57F369519CB5}" presName="rootComposite" presStyleCnt="0"/>
      <dgm:spPr/>
    </dgm:pt>
    <dgm:pt modelId="{71052326-79D3-4DE5-9759-A04D917E5503}" type="pres">
      <dgm:prSet presAssocID="{33DB4455-1B64-4784-BBBF-57F369519CB5}" presName="rootText" presStyleLbl="node3" presStyleIdx="0" presStyleCnt="2">
        <dgm:presLayoutVars>
          <dgm:chPref val="3"/>
        </dgm:presLayoutVars>
      </dgm:prSet>
      <dgm:spPr/>
      <dgm:t>
        <a:bodyPr/>
        <a:lstStyle/>
        <a:p>
          <a:endParaRPr lang="en-US"/>
        </a:p>
      </dgm:t>
    </dgm:pt>
    <dgm:pt modelId="{F73BE38C-3A07-4BC6-8263-428325165362}" type="pres">
      <dgm:prSet presAssocID="{33DB4455-1B64-4784-BBBF-57F369519CB5}" presName="rootConnector" presStyleLbl="node3" presStyleIdx="0" presStyleCnt="2"/>
      <dgm:spPr/>
      <dgm:t>
        <a:bodyPr/>
        <a:lstStyle/>
        <a:p>
          <a:endParaRPr lang="en-US"/>
        </a:p>
      </dgm:t>
    </dgm:pt>
    <dgm:pt modelId="{E8471440-CC56-4890-ACE2-2295889AE35B}" type="pres">
      <dgm:prSet presAssocID="{33DB4455-1B64-4784-BBBF-57F369519CB5}" presName="hierChild4" presStyleCnt="0"/>
      <dgm:spPr/>
    </dgm:pt>
    <dgm:pt modelId="{1060DC56-181E-4548-BE92-7D13559242DC}" type="pres">
      <dgm:prSet presAssocID="{33DB4455-1B64-4784-BBBF-57F369519CB5}" presName="hierChild5" presStyleCnt="0"/>
      <dgm:spPr/>
    </dgm:pt>
    <dgm:pt modelId="{1123076E-3892-4D90-A612-32FF644C60B7}" type="pres">
      <dgm:prSet presAssocID="{0627F876-0445-4F90-AA82-E0ED0BA9CC58}" presName="Name35" presStyleLbl="parChTrans1D3" presStyleIdx="1" presStyleCnt="2"/>
      <dgm:spPr/>
      <dgm:t>
        <a:bodyPr/>
        <a:lstStyle/>
        <a:p>
          <a:endParaRPr lang="en-US"/>
        </a:p>
      </dgm:t>
    </dgm:pt>
    <dgm:pt modelId="{CEAE0252-6B67-4349-AE3D-7A0DA7FB3EA4}" type="pres">
      <dgm:prSet presAssocID="{42B52C9F-39D8-4320-926B-4F28EA2C65E4}" presName="hierRoot2" presStyleCnt="0">
        <dgm:presLayoutVars>
          <dgm:hierBranch/>
        </dgm:presLayoutVars>
      </dgm:prSet>
      <dgm:spPr/>
    </dgm:pt>
    <dgm:pt modelId="{3742AD22-80E4-4F12-8E76-1611ADC81C94}" type="pres">
      <dgm:prSet presAssocID="{42B52C9F-39D8-4320-926B-4F28EA2C65E4}" presName="rootComposite" presStyleCnt="0"/>
      <dgm:spPr/>
    </dgm:pt>
    <dgm:pt modelId="{005868FE-6367-4765-80CE-BF12FF0581C8}" type="pres">
      <dgm:prSet presAssocID="{42B52C9F-39D8-4320-926B-4F28EA2C65E4}" presName="rootText" presStyleLbl="node3" presStyleIdx="1" presStyleCnt="2">
        <dgm:presLayoutVars>
          <dgm:chPref val="3"/>
        </dgm:presLayoutVars>
      </dgm:prSet>
      <dgm:spPr/>
      <dgm:t>
        <a:bodyPr/>
        <a:lstStyle/>
        <a:p>
          <a:endParaRPr lang="en-US"/>
        </a:p>
      </dgm:t>
    </dgm:pt>
    <dgm:pt modelId="{EE9F518B-4CFD-4DAE-91EF-74EAF6920784}" type="pres">
      <dgm:prSet presAssocID="{42B52C9F-39D8-4320-926B-4F28EA2C65E4}" presName="rootConnector" presStyleLbl="node3" presStyleIdx="1" presStyleCnt="2"/>
      <dgm:spPr/>
      <dgm:t>
        <a:bodyPr/>
        <a:lstStyle/>
        <a:p>
          <a:endParaRPr lang="en-US"/>
        </a:p>
      </dgm:t>
    </dgm:pt>
    <dgm:pt modelId="{36E4170F-4406-44BF-AAB4-8C37999700C1}" type="pres">
      <dgm:prSet presAssocID="{42B52C9F-39D8-4320-926B-4F28EA2C65E4}" presName="hierChild4" presStyleCnt="0"/>
      <dgm:spPr/>
    </dgm:pt>
    <dgm:pt modelId="{454F356F-EE46-494C-AB24-8E81CB877D96}" type="pres">
      <dgm:prSet presAssocID="{64C26934-3140-4046-8838-5234C1521A05}" presName="Name35" presStyleLbl="parChTrans1D4" presStyleIdx="0" presStyleCnt="4"/>
      <dgm:spPr/>
      <dgm:t>
        <a:bodyPr/>
        <a:lstStyle/>
        <a:p>
          <a:endParaRPr lang="en-US"/>
        </a:p>
      </dgm:t>
    </dgm:pt>
    <dgm:pt modelId="{155CBCC3-787A-4C23-AF45-ECE8892DAE68}" type="pres">
      <dgm:prSet presAssocID="{7116F3E8-0A5B-46A3-8B51-70B07FF522EB}" presName="hierRoot2" presStyleCnt="0">
        <dgm:presLayoutVars>
          <dgm:hierBranch val="r"/>
        </dgm:presLayoutVars>
      </dgm:prSet>
      <dgm:spPr/>
    </dgm:pt>
    <dgm:pt modelId="{BE104307-A5AE-4405-9AF1-D83DE983B7D2}" type="pres">
      <dgm:prSet presAssocID="{7116F3E8-0A5B-46A3-8B51-70B07FF522EB}" presName="rootComposite" presStyleCnt="0"/>
      <dgm:spPr/>
    </dgm:pt>
    <dgm:pt modelId="{391376D4-EA8D-49C9-87E5-484FBDB8CCE1}" type="pres">
      <dgm:prSet presAssocID="{7116F3E8-0A5B-46A3-8B51-70B07FF522EB}" presName="rootText" presStyleLbl="node4" presStyleIdx="0" presStyleCnt="4">
        <dgm:presLayoutVars>
          <dgm:chPref val="3"/>
        </dgm:presLayoutVars>
      </dgm:prSet>
      <dgm:spPr/>
      <dgm:t>
        <a:bodyPr/>
        <a:lstStyle/>
        <a:p>
          <a:endParaRPr lang="en-US"/>
        </a:p>
      </dgm:t>
    </dgm:pt>
    <dgm:pt modelId="{834F8676-1530-4C0C-AD8D-05202FA1F310}" type="pres">
      <dgm:prSet presAssocID="{7116F3E8-0A5B-46A3-8B51-70B07FF522EB}" presName="rootConnector" presStyleLbl="node4" presStyleIdx="0" presStyleCnt="4"/>
      <dgm:spPr/>
      <dgm:t>
        <a:bodyPr/>
        <a:lstStyle/>
        <a:p>
          <a:endParaRPr lang="en-US"/>
        </a:p>
      </dgm:t>
    </dgm:pt>
    <dgm:pt modelId="{513FB906-222D-4DD6-86F0-A9A795DDBF2C}" type="pres">
      <dgm:prSet presAssocID="{7116F3E8-0A5B-46A3-8B51-70B07FF522EB}" presName="hierChild4" presStyleCnt="0"/>
      <dgm:spPr/>
    </dgm:pt>
    <dgm:pt modelId="{48D6D546-BC2D-4E7A-A248-14514990DB5C}" type="pres">
      <dgm:prSet presAssocID="{7116F3E8-0A5B-46A3-8B51-70B07FF522EB}" presName="hierChild5" presStyleCnt="0"/>
      <dgm:spPr/>
    </dgm:pt>
    <dgm:pt modelId="{B93353E8-7677-4979-8A42-03EF5D8BDC79}" type="pres">
      <dgm:prSet presAssocID="{80E20818-D86F-4F28-93E9-23C144C15FC5}" presName="Name35" presStyleLbl="parChTrans1D4" presStyleIdx="1" presStyleCnt="4"/>
      <dgm:spPr/>
      <dgm:t>
        <a:bodyPr/>
        <a:lstStyle/>
        <a:p>
          <a:endParaRPr lang="en-US"/>
        </a:p>
      </dgm:t>
    </dgm:pt>
    <dgm:pt modelId="{91A4F50D-9484-4C26-8393-49271EEDF05A}" type="pres">
      <dgm:prSet presAssocID="{03438FDB-097C-4BE5-935C-6B6EA4693364}" presName="hierRoot2" presStyleCnt="0">
        <dgm:presLayoutVars>
          <dgm:hierBranch/>
        </dgm:presLayoutVars>
      </dgm:prSet>
      <dgm:spPr/>
    </dgm:pt>
    <dgm:pt modelId="{23F63A98-1AB6-41A6-A81C-9C4EA81196C8}" type="pres">
      <dgm:prSet presAssocID="{03438FDB-097C-4BE5-935C-6B6EA4693364}" presName="rootComposite" presStyleCnt="0"/>
      <dgm:spPr/>
    </dgm:pt>
    <dgm:pt modelId="{24B6A78F-F49F-4F55-A7E9-0A2046F2C23C}" type="pres">
      <dgm:prSet presAssocID="{03438FDB-097C-4BE5-935C-6B6EA4693364}" presName="rootText" presStyleLbl="node4" presStyleIdx="1" presStyleCnt="4">
        <dgm:presLayoutVars>
          <dgm:chPref val="3"/>
        </dgm:presLayoutVars>
      </dgm:prSet>
      <dgm:spPr/>
      <dgm:t>
        <a:bodyPr/>
        <a:lstStyle/>
        <a:p>
          <a:endParaRPr lang="en-US"/>
        </a:p>
      </dgm:t>
    </dgm:pt>
    <dgm:pt modelId="{0F2C02C5-3AB1-4F6C-8B04-E0FC1367DF23}" type="pres">
      <dgm:prSet presAssocID="{03438FDB-097C-4BE5-935C-6B6EA4693364}" presName="rootConnector" presStyleLbl="node4" presStyleIdx="1" presStyleCnt="4"/>
      <dgm:spPr/>
      <dgm:t>
        <a:bodyPr/>
        <a:lstStyle/>
        <a:p>
          <a:endParaRPr lang="en-US"/>
        </a:p>
      </dgm:t>
    </dgm:pt>
    <dgm:pt modelId="{60C002D6-2356-4E88-A246-6C00FCF59664}" type="pres">
      <dgm:prSet presAssocID="{03438FDB-097C-4BE5-935C-6B6EA4693364}" presName="hierChild4" presStyleCnt="0"/>
      <dgm:spPr/>
    </dgm:pt>
    <dgm:pt modelId="{7B1FBEBA-CBE9-4502-A470-DB4152ECB205}" type="pres">
      <dgm:prSet presAssocID="{2406484C-E3D1-418B-8335-2005F4CC0C80}" presName="Name35" presStyleLbl="parChTrans1D4" presStyleIdx="2" presStyleCnt="4"/>
      <dgm:spPr/>
      <dgm:t>
        <a:bodyPr/>
        <a:lstStyle/>
        <a:p>
          <a:endParaRPr lang="en-US"/>
        </a:p>
      </dgm:t>
    </dgm:pt>
    <dgm:pt modelId="{17E0C0FE-19FF-420F-AC7D-8D06B2BD404B}" type="pres">
      <dgm:prSet presAssocID="{4E9ECEEA-F0CA-4114-99CC-5E67CC9AAAE4}" presName="hierRoot2" presStyleCnt="0">
        <dgm:presLayoutVars>
          <dgm:hierBranch val="r"/>
        </dgm:presLayoutVars>
      </dgm:prSet>
      <dgm:spPr/>
    </dgm:pt>
    <dgm:pt modelId="{81DBCCC5-4542-4DAE-83CC-1CC2E60A2CEB}" type="pres">
      <dgm:prSet presAssocID="{4E9ECEEA-F0CA-4114-99CC-5E67CC9AAAE4}" presName="rootComposite" presStyleCnt="0"/>
      <dgm:spPr/>
    </dgm:pt>
    <dgm:pt modelId="{EACCA705-383A-4EFC-BE9D-9B94F3E07FAF}" type="pres">
      <dgm:prSet presAssocID="{4E9ECEEA-F0CA-4114-99CC-5E67CC9AAAE4}" presName="rootText" presStyleLbl="node4" presStyleIdx="2" presStyleCnt="4">
        <dgm:presLayoutVars>
          <dgm:chPref val="3"/>
        </dgm:presLayoutVars>
      </dgm:prSet>
      <dgm:spPr/>
      <dgm:t>
        <a:bodyPr/>
        <a:lstStyle/>
        <a:p>
          <a:endParaRPr lang="en-US"/>
        </a:p>
      </dgm:t>
    </dgm:pt>
    <dgm:pt modelId="{F91EA637-4401-4534-BA09-271B55679F58}" type="pres">
      <dgm:prSet presAssocID="{4E9ECEEA-F0CA-4114-99CC-5E67CC9AAAE4}" presName="rootConnector" presStyleLbl="node4" presStyleIdx="2" presStyleCnt="4"/>
      <dgm:spPr/>
      <dgm:t>
        <a:bodyPr/>
        <a:lstStyle/>
        <a:p>
          <a:endParaRPr lang="en-US"/>
        </a:p>
      </dgm:t>
    </dgm:pt>
    <dgm:pt modelId="{C6B5300F-8CD2-476A-ABA9-3B89E218CAA8}" type="pres">
      <dgm:prSet presAssocID="{4E9ECEEA-F0CA-4114-99CC-5E67CC9AAAE4}" presName="hierChild4" presStyleCnt="0"/>
      <dgm:spPr/>
    </dgm:pt>
    <dgm:pt modelId="{9EA15F20-D66B-4B6B-9A43-42E853A89E7C}" type="pres">
      <dgm:prSet presAssocID="{4E9ECEEA-F0CA-4114-99CC-5E67CC9AAAE4}" presName="hierChild5" presStyleCnt="0"/>
      <dgm:spPr/>
    </dgm:pt>
    <dgm:pt modelId="{B8C4CDD3-985F-4EAB-93C7-E8C1B5B9D08F}" type="pres">
      <dgm:prSet presAssocID="{03438FDB-097C-4BE5-935C-6B6EA4693364}" presName="hierChild5" presStyleCnt="0"/>
      <dgm:spPr/>
    </dgm:pt>
    <dgm:pt modelId="{76B93034-7FD9-47CF-87EA-C49E6A14540C}" type="pres">
      <dgm:prSet presAssocID="{E2261D65-630E-4C1E-BE21-94792DFD0152}" presName="Name35" presStyleLbl="parChTrans1D4" presStyleIdx="3" presStyleCnt="4"/>
      <dgm:spPr/>
      <dgm:t>
        <a:bodyPr/>
        <a:lstStyle/>
        <a:p>
          <a:endParaRPr lang="en-US"/>
        </a:p>
      </dgm:t>
    </dgm:pt>
    <dgm:pt modelId="{A44A1E8C-55C9-4A48-86CF-4E1986E6E375}" type="pres">
      <dgm:prSet presAssocID="{793DED10-4862-4E31-B989-5978C09F4FE2}" presName="hierRoot2" presStyleCnt="0">
        <dgm:presLayoutVars>
          <dgm:hierBranch val="r"/>
        </dgm:presLayoutVars>
      </dgm:prSet>
      <dgm:spPr/>
    </dgm:pt>
    <dgm:pt modelId="{3218F588-5757-4AA7-B13D-6E98BAF0D76D}" type="pres">
      <dgm:prSet presAssocID="{793DED10-4862-4E31-B989-5978C09F4FE2}" presName="rootComposite" presStyleCnt="0"/>
      <dgm:spPr/>
    </dgm:pt>
    <dgm:pt modelId="{B6703141-37C6-46D7-BF3B-E64FFC38BB8E}" type="pres">
      <dgm:prSet presAssocID="{793DED10-4862-4E31-B989-5978C09F4FE2}" presName="rootText" presStyleLbl="node4" presStyleIdx="3" presStyleCnt="4">
        <dgm:presLayoutVars>
          <dgm:chPref val="3"/>
        </dgm:presLayoutVars>
      </dgm:prSet>
      <dgm:spPr/>
      <dgm:t>
        <a:bodyPr/>
        <a:lstStyle/>
        <a:p>
          <a:endParaRPr lang="en-US"/>
        </a:p>
      </dgm:t>
    </dgm:pt>
    <dgm:pt modelId="{C4016686-3DD0-48ED-9BB9-085D013951BB}" type="pres">
      <dgm:prSet presAssocID="{793DED10-4862-4E31-B989-5978C09F4FE2}" presName="rootConnector" presStyleLbl="node4" presStyleIdx="3" presStyleCnt="4"/>
      <dgm:spPr/>
      <dgm:t>
        <a:bodyPr/>
        <a:lstStyle/>
        <a:p>
          <a:endParaRPr lang="en-US"/>
        </a:p>
      </dgm:t>
    </dgm:pt>
    <dgm:pt modelId="{797354A3-B14C-4F8A-AB78-EB7632C461B1}" type="pres">
      <dgm:prSet presAssocID="{793DED10-4862-4E31-B989-5978C09F4FE2}" presName="hierChild4" presStyleCnt="0"/>
      <dgm:spPr/>
    </dgm:pt>
    <dgm:pt modelId="{4F6115C5-B481-4316-952E-19DD541D7DBA}" type="pres">
      <dgm:prSet presAssocID="{793DED10-4862-4E31-B989-5978C09F4FE2}" presName="hierChild5" presStyleCnt="0"/>
      <dgm:spPr/>
    </dgm:pt>
    <dgm:pt modelId="{A3DE2751-AEE5-49DD-94B9-327C565F84F0}" type="pres">
      <dgm:prSet presAssocID="{42B52C9F-39D8-4320-926B-4F28EA2C65E4}" presName="hierChild5" presStyleCnt="0"/>
      <dgm:spPr/>
    </dgm:pt>
    <dgm:pt modelId="{AB85D5FB-D93D-4478-A305-3F1D43929596}" type="pres">
      <dgm:prSet presAssocID="{848E2054-BBDC-4829-87A7-7B160641A221}" presName="hierChild5" presStyleCnt="0"/>
      <dgm:spPr/>
    </dgm:pt>
    <dgm:pt modelId="{21E298F4-34CC-44BD-95AD-5A69013F0048}" type="pres">
      <dgm:prSet presAssocID="{7200A296-11C6-40B2-86E0-A13FF4E6D6E4}" presName="Name35" presStyleLbl="parChTrans1D2" presStyleIdx="2" presStyleCnt="3"/>
      <dgm:spPr/>
      <dgm:t>
        <a:bodyPr/>
        <a:lstStyle/>
        <a:p>
          <a:endParaRPr lang="en-US"/>
        </a:p>
      </dgm:t>
    </dgm:pt>
    <dgm:pt modelId="{4AFEBC42-36D2-497D-8399-CF4EEACF8106}" type="pres">
      <dgm:prSet presAssocID="{FA361401-04BC-4D57-82D7-03EA93B337C3}" presName="hierRoot2" presStyleCnt="0">
        <dgm:presLayoutVars>
          <dgm:hierBranch/>
        </dgm:presLayoutVars>
      </dgm:prSet>
      <dgm:spPr/>
    </dgm:pt>
    <dgm:pt modelId="{0D6DD5DF-46E5-4F0F-8B8B-95D7285A90C2}" type="pres">
      <dgm:prSet presAssocID="{FA361401-04BC-4D57-82D7-03EA93B337C3}" presName="rootComposite" presStyleCnt="0"/>
      <dgm:spPr/>
    </dgm:pt>
    <dgm:pt modelId="{D89E1209-9178-4963-BC99-86A6F25D6214}" type="pres">
      <dgm:prSet presAssocID="{FA361401-04BC-4D57-82D7-03EA93B337C3}" presName="rootText" presStyleLbl="node2" presStyleIdx="2" presStyleCnt="3">
        <dgm:presLayoutVars>
          <dgm:chPref val="3"/>
        </dgm:presLayoutVars>
      </dgm:prSet>
      <dgm:spPr/>
      <dgm:t>
        <a:bodyPr/>
        <a:lstStyle/>
        <a:p>
          <a:endParaRPr lang="en-US"/>
        </a:p>
      </dgm:t>
    </dgm:pt>
    <dgm:pt modelId="{C85E72F0-BF7E-4FF2-AE46-94A717DB4F92}" type="pres">
      <dgm:prSet presAssocID="{FA361401-04BC-4D57-82D7-03EA93B337C3}" presName="rootConnector" presStyleLbl="node2" presStyleIdx="2" presStyleCnt="3"/>
      <dgm:spPr/>
      <dgm:t>
        <a:bodyPr/>
        <a:lstStyle/>
        <a:p>
          <a:endParaRPr lang="en-US"/>
        </a:p>
      </dgm:t>
    </dgm:pt>
    <dgm:pt modelId="{CE3C8867-1AAF-4335-8F80-7BBE914D490F}" type="pres">
      <dgm:prSet presAssocID="{FA361401-04BC-4D57-82D7-03EA93B337C3}" presName="hierChild4" presStyleCnt="0"/>
      <dgm:spPr/>
    </dgm:pt>
    <dgm:pt modelId="{45D2EE35-C633-4586-A38C-9DFECBC6A956}" type="pres">
      <dgm:prSet presAssocID="{FA361401-04BC-4D57-82D7-03EA93B337C3}" presName="hierChild5" presStyleCnt="0"/>
      <dgm:spPr/>
    </dgm:pt>
    <dgm:pt modelId="{B5E07334-E71D-4BCB-B544-FC5B61E7434B}" type="pres">
      <dgm:prSet presAssocID="{A7075CBC-6303-4E39-88C6-167423CBDD8A}" presName="hierChild3" presStyleCnt="0"/>
      <dgm:spPr/>
    </dgm:pt>
  </dgm:ptLst>
  <dgm:cxnLst>
    <dgm:cxn modelId="{57BA6950-7EB1-454F-B240-026C2A3CA894}" type="presOf" srcId="{848E2054-BBDC-4829-87A7-7B160641A221}" destId="{80EB158E-1EC1-4EEB-ACB8-9C1C96B0AFEF}" srcOrd="0" destOrd="0" presId="urn:microsoft.com/office/officeart/2005/8/layout/orgChart1"/>
    <dgm:cxn modelId="{898233CA-64AB-48BF-AB2D-4741150DD420}" type="presOf" srcId="{03438FDB-097C-4BE5-935C-6B6EA4693364}" destId="{0F2C02C5-3AB1-4F6C-8B04-E0FC1367DF23}" srcOrd="1" destOrd="0" presId="urn:microsoft.com/office/officeart/2005/8/layout/orgChart1"/>
    <dgm:cxn modelId="{88EBAAF0-8E2C-4F17-8811-069E3C02442E}" srcId="{848E2054-BBDC-4829-87A7-7B160641A221}" destId="{33DB4455-1B64-4784-BBBF-57F369519CB5}" srcOrd="0" destOrd="0" parTransId="{EF2FC05B-591A-4CFC-9EC2-15C32F83E550}" sibTransId="{9E77FC33-9DA9-45DE-A36A-8BBCB52955E3}"/>
    <dgm:cxn modelId="{A504DF48-B7D5-4D46-98EE-80794E252A2A}" type="presOf" srcId="{FA361401-04BC-4D57-82D7-03EA93B337C3}" destId="{C85E72F0-BF7E-4FF2-AE46-94A717DB4F92}" srcOrd="1" destOrd="0" presId="urn:microsoft.com/office/officeart/2005/8/layout/orgChart1"/>
    <dgm:cxn modelId="{3585B3AD-087C-49F1-BEFA-0F20EBE0D2E1}" type="presOf" srcId="{33DB4455-1B64-4784-BBBF-57F369519CB5}" destId="{F73BE38C-3A07-4BC6-8263-428325165362}" srcOrd="1" destOrd="0" presId="urn:microsoft.com/office/officeart/2005/8/layout/orgChart1"/>
    <dgm:cxn modelId="{C96E5213-6623-433B-A338-2406D9E46530}" type="presOf" srcId="{793DED10-4862-4E31-B989-5978C09F4FE2}" destId="{C4016686-3DD0-48ED-9BB9-085D013951BB}" srcOrd="1" destOrd="0" presId="urn:microsoft.com/office/officeart/2005/8/layout/orgChart1"/>
    <dgm:cxn modelId="{35AF0C78-8335-400A-AE08-75D5C96AB5A0}" srcId="{42B52C9F-39D8-4320-926B-4F28EA2C65E4}" destId="{03438FDB-097C-4BE5-935C-6B6EA4693364}" srcOrd="1" destOrd="0" parTransId="{80E20818-D86F-4F28-93E9-23C144C15FC5}" sibTransId="{CE247F80-B575-48F6-85A4-E58F9B703FAF}"/>
    <dgm:cxn modelId="{B7AAA145-DEB1-465C-894D-AE97D0B0F20C}" type="presOf" srcId="{42B52C9F-39D8-4320-926B-4F28EA2C65E4}" destId="{005868FE-6367-4765-80CE-BF12FF0581C8}" srcOrd="0" destOrd="0" presId="urn:microsoft.com/office/officeart/2005/8/layout/orgChart1"/>
    <dgm:cxn modelId="{D436FE00-7033-42CC-A7C6-696E2F2E182E}" type="presOf" srcId="{42B52C9F-39D8-4320-926B-4F28EA2C65E4}" destId="{EE9F518B-4CFD-4DAE-91EF-74EAF6920784}" srcOrd="1" destOrd="0" presId="urn:microsoft.com/office/officeart/2005/8/layout/orgChart1"/>
    <dgm:cxn modelId="{EE5B096D-DD9D-479A-9071-BAD438981350}" srcId="{42B52C9F-39D8-4320-926B-4F28EA2C65E4}" destId="{7116F3E8-0A5B-46A3-8B51-70B07FF522EB}" srcOrd="0" destOrd="0" parTransId="{64C26934-3140-4046-8838-5234C1521A05}" sibTransId="{06760BFF-33A8-4B89-9F1C-48BEE30AC699}"/>
    <dgm:cxn modelId="{6A6A312C-525C-47EB-8A54-0179A9CDB3CE}" srcId="{A7075CBC-6303-4E39-88C6-167423CBDD8A}" destId="{FA361401-04BC-4D57-82D7-03EA93B337C3}" srcOrd="2" destOrd="0" parTransId="{7200A296-11C6-40B2-86E0-A13FF4E6D6E4}" sibTransId="{AC12110A-039D-44BF-B956-6C892808F2F6}"/>
    <dgm:cxn modelId="{F2E27C43-E79B-448D-9E51-914DFF0EEA31}" srcId="{CC6FD642-51C7-4380-A13A-813C830A9BAA}" destId="{A7075CBC-6303-4E39-88C6-167423CBDD8A}" srcOrd="0" destOrd="0" parTransId="{29DF0EDB-CE8E-446B-8949-5108D0858518}" sibTransId="{DB611E3D-9099-47E5-98D0-884998533A36}"/>
    <dgm:cxn modelId="{3EE7AE8F-5BB6-4B17-8DB0-2FECB3F6FDD4}" type="presOf" srcId="{F12AC570-A1B3-4370-AA69-93C03B290E2B}" destId="{1A6EC8D6-08DF-4C92-960C-0447609FEE72}" srcOrd="0" destOrd="0" presId="urn:microsoft.com/office/officeart/2005/8/layout/orgChart1"/>
    <dgm:cxn modelId="{77046F52-4FD6-4054-8593-CE0F1FF96F53}" type="presOf" srcId="{793DED10-4862-4E31-B989-5978C09F4FE2}" destId="{B6703141-37C6-46D7-BF3B-E64FFC38BB8E}" srcOrd="0" destOrd="0" presId="urn:microsoft.com/office/officeart/2005/8/layout/orgChart1"/>
    <dgm:cxn modelId="{F0961750-A896-4A54-ABF3-C4635FB508D5}" type="presOf" srcId="{0627F876-0445-4F90-AA82-E0ED0BA9CC58}" destId="{1123076E-3892-4D90-A612-32FF644C60B7}" srcOrd="0" destOrd="0" presId="urn:microsoft.com/office/officeart/2005/8/layout/orgChart1"/>
    <dgm:cxn modelId="{D8DC0BCE-7A3B-4BFA-8030-A9D9D0CE2D90}" srcId="{848E2054-BBDC-4829-87A7-7B160641A221}" destId="{42B52C9F-39D8-4320-926B-4F28EA2C65E4}" srcOrd="1" destOrd="0" parTransId="{0627F876-0445-4F90-AA82-E0ED0BA9CC58}" sibTransId="{89316F3D-2F29-43BD-BA1E-DD56F594CAA5}"/>
    <dgm:cxn modelId="{F5A5ECC7-E9CB-492E-9FF8-29993A994D3D}" type="presOf" srcId="{7116F3E8-0A5B-46A3-8B51-70B07FF522EB}" destId="{391376D4-EA8D-49C9-87E5-484FBDB8CCE1}" srcOrd="0" destOrd="0" presId="urn:microsoft.com/office/officeart/2005/8/layout/orgChart1"/>
    <dgm:cxn modelId="{57F0030C-77D4-41EA-B81A-299DAE91A106}" type="presOf" srcId="{FA361401-04BC-4D57-82D7-03EA93B337C3}" destId="{D89E1209-9178-4963-BC99-86A6F25D6214}" srcOrd="0" destOrd="0" presId="urn:microsoft.com/office/officeart/2005/8/layout/orgChart1"/>
    <dgm:cxn modelId="{688E77A8-7166-4D0C-A235-7AB52EA0A04F}" type="presOf" srcId="{B1CE91AF-B562-40F0-9F96-6F7A5715FD8A}" destId="{27555396-2EBC-4C52-A45B-1CC0FA786371}" srcOrd="0" destOrd="0" presId="urn:microsoft.com/office/officeart/2005/8/layout/orgChart1"/>
    <dgm:cxn modelId="{EC7BA3BD-5DFA-4E5D-9836-9A3EB893DBE0}" type="presOf" srcId="{80E20818-D86F-4F28-93E9-23C144C15FC5}" destId="{B93353E8-7677-4979-8A42-03EF5D8BDC79}" srcOrd="0" destOrd="0" presId="urn:microsoft.com/office/officeart/2005/8/layout/orgChart1"/>
    <dgm:cxn modelId="{F37D26D8-5631-4BD9-82E8-9E2DDC45E7BD}" type="presOf" srcId="{4E9ECEEA-F0CA-4114-99CC-5E67CC9AAAE4}" destId="{EACCA705-383A-4EFC-BE9D-9B94F3E07FAF}" srcOrd="0" destOrd="0" presId="urn:microsoft.com/office/officeart/2005/8/layout/orgChart1"/>
    <dgm:cxn modelId="{E3E43DC9-D79D-4EFC-BED9-B91AD8C67EC5}" type="presOf" srcId="{EF2FC05B-591A-4CFC-9EC2-15C32F83E550}" destId="{B1AF6A0E-ED11-4D55-B8A6-5C34377022FC}" srcOrd="0" destOrd="0" presId="urn:microsoft.com/office/officeart/2005/8/layout/orgChart1"/>
    <dgm:cxn modelId="{1441CC92-8D27-4041-BF37-15C37E011630}" type="presOf" srcId="{33DB4455-1B64-4784-BBBF-57F369519CB5}" destId="{71052326-79D3-4DE5-9759-A04D917E5503}" srcOrd="0" destOrd="0" presId="urn:microsoft.com/office/officeart/2005/8/layout/orgChart1"/>
    <dgm:cxn modelId="{3BE4016E-2ACE-40CA-AF95-B0381EA989AE}" srcId="{42B52C9F-39D8-4320-926B-4F28EA2C65E4}" destId="{793DED10-4862-4E31-B989-5978C09F4FE2}" srcOrd="2" destOrd="0" parTransId="{E2261D65-630E-4C1E-BE21-94792DFD0152}" sibTransId="{39DED9C0-8E5F-4A3B-9AB6-740F59963CB4}"/>
    <dgm:cxn modelId="{58025CAF-A6D3-42AC-BBB8-466C12051A2B}" type="presOf" srcId="{B1CE91AF-B562-40F0-9F96-6F7A5715FD8A}" destId="{1D4D6BA3-015E-4221-B765-52ABB0BE492A}" srcOrd="1" destOrd="0" presId="urn:microsoft.com/office/officeart/2005/8/layout/orgChart1"/>
    <dgm:cxn modelId="{6B435906-9B81-4A25-9AE1-FE207AF525A2}" type="presOf" srcId="{CC6FD642-51C7-4380-A13A-813C830A9BAA}" destId="{07E3519E-E8B8-4E99-A2AA-6BEB57CAF787}" srcOrd="0" destOrd="0" presId="urn:microsoft.com/office/officeart/2005/8/layout/orgChart1"/>
    <dgm:cxn modelId="{F176A2BC-5C53-4862-A152-C467DCB65746}" type="presOf" srcId="{A7075CBC-6303-4E39-88C6-167423CBDD8A}" destId="{93E659D0-3283-48C9-9542-22738FBA4B28}" srcOrd="0" destOrd="0" presId="urn:microsoft.com/office/officeart/2005/8/layout/orgChart1"/>
    <dgm:cxn modelId="{6C000338-B3C6-463C-B3D5-CA6534A75691}" type="presOf" srcId="{E2261D65-630E-4C1E-BE21-94792DFD0152}" destId="{76B93034-7FD9-47CF-87EA-C49E6A14540C}" srcOrd="0" destOrd="0" presId="urn:microsoft.com/office/officeart/2005/8/layout/orgChart1"/>
    <dgm:cxn modelId="{6A991C78-8CD6-4B4F-A9D6-446E98408E97}" type="presOf" srcId="{03438FDB-097C-4BE5-935C-6B6EA4693364}" destId="{24B6A78F-F49F-4F55-A7E9-0A2046F2C23C}" srcOrd="0" destOrd="0" presId="urn:microsoft.com/office/officeart/2005/8/layout/orgChart1"/>
    <dgm:cxn modelId="{5B601EA2-1A7E-4EC4-BFBA-E0D1D96FA38F}" srcId="{A7075CBC-6303-4E39-88C6-167423CBDD8A}" destId="{B1CE91AF-B562-40F0-9F96-6F7A5715FD8A}" srcOrd="0" destOrd="0" parTransId="{7BCBE90D-F1C5-4D57-8683-BFD64F910BA7}" sibTransId="{0A5C08E3-7F54-4A22-A60D-187B4E4069BB}"/>
    <dgm:cxn modelId="{7CE6D191-A8E5-4621-8541-83770F7D9A89}" type="presOf" srcId="{7BCBE90D-F1C5-4D57-8683-BFD64F910BA7}" destId="{16A423C4-D8F5-49A0-B786-53B6A18BCFDD}" srcOrd="0" destOrd="0" presId="urn:microsoft.com/office/officeart/2005/8/layout/orgChart1"/>
    <dgm:cxn modelId="{0C47A1BB-6D83-4CEA-BD5F-C285A6CF2856}" type="presOf" srcId="{7116F3E8-0A5B-46A3-8B51-70B07FF522EB}" destId="{834F8676-1530-4C0C-AD8D-05202FA1F310}" srcOrd="1" destOrd="0" presId="urn:microsoft.com/office/officeart/2005/8/layout/orgChart1"/>
    <dgm:cxn modelId="{422DC5E0-40F0-4262-87C3-201C9A3E9F10}" type="presOf" srcId="{7200A296-11C6-40B2-86E0-A13FF4E6D6E4}" destId="{21E298F4-34CC-44BD-95AD-5A69013F0048}" srcOrd="0" destOrd="0" presId="urn:microsoft.com/office/officeart/2005/8/layout/orgChart1"/>
    <dgm:cxn modelId="{AB36169B-176F-4E96-B591-12698918F08E}" type="presOf" srcId="{2406484C-E3D1-418B-8335-2005F4CC0C80}" destId="{7B1FBEBA-CBE9-4502-A470-DB4152ECB205}" srcOrd="0" destOrd="0" presId="urn:microsoft.com/office/officeart/2005/8/layout/orgChart1"/>
    <dgm:cxn modelId="{E64EFD08-B227-417B-B38A-5A28FCD4631A}" type="presOf" srcId="{A7075CBC-6303-4E39-88C6-167423CBDD8A}" destId="{4CB70ECA-A808-4822-A9E3-AB413DED838E}" srcOrd="1" destOrd="0" presId="urn:microsoft.com/office/officeart/2005/8/layout/orgChart1"/>
    <dgm:cxn modelId="{A0C9DECA-D5B5-4774-984B-2C0FD2C2453D}" type="presOf" srcId="{64C26934-3140-4046-8838-5234C1521A05}" destId="{454F356F-EE46-494C-AB24-8E81CB877D96}" srcOrd="0" destOrd="0" presId="urn:microsoft.com/office/officeart/2005/8/layout/orgChart1"/>
    <dgm:cxn modelId="{FB2C1306-03AC-43F8-8F24-F841FDD3EFEF}" srcId="{03438FDB-097C-4BE5-935C-6B6EA4693364}" destId="{4E9ECEEA-F0CA-4114-99CC-5E67CC9AAAE4}" srcOrd="0" destOrd="0" parTransId="{2406484C-E3D1-418B-8335-2005F4CC0C80}" sibTransId="{0ADF46CE-C35D-4930-B4E2-A3B1C29AC0D4}"/>
    <dgm:cxn modelId="{20AA0145-8C86-4E68-8CE9-E2326FC78A0A}" type="presOf" srcId="{848E2054-BBDC-4829-87A7-7B160641A221}" destId="{EE021666-0CD1-40A0-BFC4-EC13EB04F867}" srcOrd="1" destOrd="0" presId="urn:microsoft.com/office/officeart/2005/8/layout/orgChart1"/>
    <dgm:cxn modelId="{6962D384-5FBF-439C-827D-0CD377FFDF45}" srcId="{A7075CBC-6303-4E39-88C6-167423CBDD8A}" destId="{848E2054-BBDC-4829-87A7-7B160641A221}" srcOrd="1" destOrd="0" parTransId="{F12AC570-A1B3-4370-AA69-93C03B290E2B}" sibTransId="{AA64650B-1C11-4192-A3AA-5657731BA260}"/>
    <dgm:cxn modelId="{B96DE9BB-2054-4650-ACA7-28869482A6C8}" type="presOf" srcId="{4E9ECEEA-F0CA-4114-99CC-5E67CC9AAAE4}" destId="{F91EA637-4401-4534-BA09-271B55679F58}" srcOrd="1" destOrd="0" presId="urn:microsoft.com/office/officeart/2005/8/layout/orgChart1"/>
    <dgm:cxn modelId="{1FB09170-11C7-4AA3-A56A-A532CB64DED7}" type="presParOf" srcId="{07E3519E-E8B8-4E99-A2AA-6BEB57CAF787}" destId="{1117D543-B692-4E7E-94D9-F9A24A5A4087}" srcOrd="0" destOrd="0" presId="urn:microsoft.com/office/officeart/2005/8/layout/orgChart1"/>
    <dgm:cxn modelId="{A1558BAB-C99E-45A3-BBBF-A6ECD53C01E4}" type="presParOf" srcId="{1117D543-B692-4E7E-94D9-F9A24A5A4087}" destId="{78E74365-6B1F-43DA-BD86-129CF9B671E1}" srcOrd="0" destOrd="0" presId="urn:microsoft.com/office/officeart/2005/8/layout/orgChart1"/>
    <dgm:cxn modelId="{09A82B83-A333-4211-ABCC-75ACCD02EAB2}" type="presParOf" srcId="{78E74365-6B1F-43DA-BD86-129CF9B671E1}" destId="{93E659D0-3283-48C9-9542-22738FBA4B28}" srcOrd="0" destOrd="0" presId="urn:microsoft.com/office/officeart/2005/8/layout/orgChart1"/>
    <dgm:cxn modelId="{F676150B-C45A-41AC-A75B-2521A8CE93C2}" type="presParOf" srcId="{78E74365-6B1F-43DA-BD86-129CF9B671E1}" destId="{4CB70ECA-A808-4822-A9E3-AB413DED838E}" srcOrd="1" destOrd="0" presId="urn:microsoft.com/office/officeart/2005/8/layout/orgChart1"/>
    <dgm:cxn modelId="{177E74CD-3B10-42CD-9CCD-12ADE02BA71A}" type="presParOf" srcId="{1117D543-B692-4E7E-94D9-F9A24A5A4087}" destId="{EE2F2AB1-A601-4B15-8145-88494CF3E3E7}" srcOrd="1" destOrd="0" presId="urn:microsoft.com/office/officeart/2005/8/layout/orgChart1"/>
    <dgm:cxn modelId="{749D6B25-DEAA-4BDB-8DF5-DF04CF86223E}" type="presParOf" srcId="{EE2F2AB1-A601-4B15-8145-88494CF3E3E7}" destId="{16A423C4-D8F5-49A0-B786-53B6A18BCFDD}" srcOrd="0" destOrd="0" presId="urn:microsoft.com/office/officeart/2005/8/layout/orgChart1"/>
    <dgm:cxn modelId="{E353C92E-D398-4FF0-821C-608A23B137A8}" type="presParOf" srcId="{EE2F2AB1-A601-4B15-8145-88494CF3E3E7}" destId="{D2F9CB01-53E4-4368-B1CA-E8E2505E58EC}" srcOrd="1" destOrd="0" presId="urn:microsoft.com/office/officeart/2005/8/layout/orgChart1"/>
    <dgm:cxn modelId="{3ED3A9E6-405C-4CCD-B366-D372F840FCD2}" type="presParOf" srcId="{D2F9CB01-53E4-4368-B1CA-E8E2505E58EC}" destId="{9A6A54B6-66A8-43E6-87B1-48288F3A071D}" srcOrd="0" destOrd="0" presId="urn:microsoft.com/office/officeart/2005/8/layout/orgChart1"/>
    <dgm:cxn modelId="{13DAE1B2-3896-41C8-B1F7-598276B12091}" type="presParOf" srcId="{9A6A54B6-66A8-43E6-87B1-48288F3A071D}" destId="{27555396-2EBC-4C52-A45B-1CC0FA786371}" srcOrd="0" destOrd="0" presId="urn:microsoft.com/office/officeart/2005/8/layout/orgChart1"/>
    <dgm:cxn modelId="{1C104A23-A759-44C4-A1FF-5A05070FDCA5}" type="presParOf" srcId="{9A6A54B6-66A8-43E6-87B1-48288F3A071D}" destId="{1D4D6BA3-015E-4221-B765-52ABB0BE492A}" srcOrd="1" destOrd="0" presId="urn:microsoft.com/office/officeart/2005/8/layout/orgChart1"/>
    <dgm:cxn modelId="{3FEFEB54-AF7E-4B33-BC81-20EE91BF740F}" type="presParOf" srcId="{D2F9CB01-53E4-4368-B1CA-E8E2505E58EC}" destId="{330C044B-2D9F-4440-A667-A9DE5BC025A6}" srcOrd="1" destOrd="0" presId="urn:microsoft.com/office/officeart/2005/8/layout/orgChart1"/>
    <dgm:cxn modelId="{93B4A827-EE99-4DFF-850E-04E0DFF63705}" type="presParOf" srcId="{D2F9CB01-53E4-4368-B1CA-E8E2505E58EC}" destId="{4ED0C738-494D-4C9E-A51F-3AB9ABCAEEBD}" srcOrd="2" destOrd="0" presId="urn:microsoft.com/office/officeart/2005/8/layout/orgChart1"/>
    <dgm:cxn modelId="{6E6AA5F1-FD72-4DDB-95D5-A6166FA5EEC0}" type="presParOf" srcId="{EE2F2AB1-A601-4B15-8145-88494CF3E3E7}" destId="{1A6EC8D6-08DF-4C92-960C-0447609FEE72}" srcOrd="2" destOrd="0" presId="urn:microsoft.com/office/officeart/2005/8/layout/orgChart1"/>
    <dgm:cxn modelId="{A4533375-9A56-44E7-8EDA-CC2B06F43112}" type="presParOf" srcId="{EE2F2AB1-A601-4B15-8145-88494CF3E3E7}" destId="{A132099F-BB76-4110-9B5F-E15A7966E8F7}" srcOrd="3" destOrd="0" presId="urn:microsoft.com/office/officeart/2005/8/layout/orgChart1"/>
    <dgm:cxn modelId="{7FF6CC06-B119-403D-8B5F-D50321A4F516}" type="presParOf" srcId="{A132099F-BB76-4110-9B5F-E15A7966E8F7}" destId="{11D52784-51E5-446E-868D-50C50AB85921}" srcOrd="0" destOrd="0" presId="urn:microsoft.com/office/officeart/2005/8/layout/orgChart1"/>
    <dgm:cxn modelId="{90209E40-0D7C-4060-9201-6D4C58DD1528}" type="presParOf" srcId="{11D52784-51E5-446E-868D-50C50AB85921}" destId="{80EB158E-1EC1-4EEB-ACB8-9C1C96B0AFEF}" srcOrd="0" destOrd="0" presId="urn:microsoft.com/office/officeart/2005/8/layout/orgChart1"/>
    <dgm:cxn modelId="{C168F9B4-F20B-4F64-8A91-4C1BD2012E6B}" type="presParOf" srcId="{11D52784-51E5-446E-868D-50C50AB85921}" destId="{EE021666-0CD1-40A0-BFC4-EC13EB04F867}" srcOrd="1" destOrd="0" presId="urn:microsoft.com/office/officeart/2005/8/layout/orgChart1"/>
    <dgm:cxn modelId="{02150345-E768-4B1A-B25E-304CE36220CF}" type="presParOf" srcId="{A132099F-BB76-4110-9B5F-E15A7966E8F7}" destId="{516C2B1E-9FB6-4A24-AFCB-70865DC40236}" srcOrd="1" destOrd="0" presId="urn:microsoft.com/office/officeart/2005/8/layout/orgChart1"/>
    <dgm:cxn modelId="{047FEFA5-7244-441F-A074-4C99D34395C6}" type="presParOf" srcId="{516C2B1E-9FB6-4A24-AFCB-70865DC40236}" destId="{B1AF6A0E-ED11-4D55-B8A6-5C34377022FC}" srcOrd="0" destOrd="0" presId="urn:microsoft.com/office/officeart/2005/8/layout/orgChart1"/>
    <dgm:cxn modelId="{E533105F-03EA-4DC2-936D-7DA3FE8D85BC}" type="presParOf" srcId="{516C2B1E-9FB6-4A24-AFCB-70865DC40236}" destId="{E3D87C36-E6EB-49A3-88AA-2369FE635661}" srcOrd="1" destOrd="0" presId="urn:microsoft.com/office/officeart/2005/8/layout/orgChart1"/>
    <dgm:cxn modelId="{46E86177-4336-4605-999E-C108E47FF244}" type="presParOf" srcId="{E3D87C36-E6EB-49A3-88AA-2369FE635661}" destId="{BB7F2EF3-7D9D-47D1-A61E-61382FF2A8BF}" srcOrd="0" destOrd="0" presId="urn:microsoft.com/office/officeart/2005/8/layout/orgChart1"/>
    <dgm:cxn modelId="{1C5BC68F-D2D4-4C5C-A64D-28B41983E311}" type="presParOf" srcId="{BB7F2EF3-7D9D-47D1-A61E-61382FF2A8BF}" destId="{71052326-79D3-4DE5-9759-A04D917E5503}" srcOrd="0" destOrd="0" presId="urn:microsoft.com/office/officeart/2005/8/layout/orgChart1"/>
    <dgm:cxn modelId="{655A9F98-087A-4027-8042-5254884EFCD7}" type="presParOf" srcId="{BB7F2EF3-7D9D-47D1-A61E-61382FF2A8BF}" destId="{F73BE38C-3A07-4BC6-8263-428325165362}" srcOrd="1" destOrd="0" presId="urn:microsoft.com/office/officeart/2005/8/layout/orgChart1"/>
    <dgm:cxn modelId="{4C8A88BC-024B-4449-959E-4A4F9445E72F}" type="presParOf" srcId="{E3D87C36-E6EB-49A3-88AA-2369FE635661}" destId="{E8471440-CC56-4890-ACE2-2295889AE35B}" srcOrd="1" destOrd="0" presId="urn:microsoft.com/office/officeart/2005/8/layout/orgChart1"/>
    <dgm:cxn modelId="{3DE1FB6F-8A9A-44E1-BEE4-35CAF3D664CC}" type="presParOf" srcId="{E3D87C36-E6EB-49A3-88AA-2369FE635661}" destId="{1060DC56-181E-4548-BE92-7D13559242DC}" srcOrd="2" destOrd="0" presId="urn:microsoft.com/office/officeart/2005/8/layout/orgChart1"/>
    <dgm:cxn modelId="{2C969892-D8EF-4D3A-9FDF-2C775CA99D65}" type="presParOf" srcId="{516C2B1E-9FB6-4A24-AFCB-70865DC40236}" destId="{1123076E-3892-4D90-A612-32FF644C60B7}" srcOrd="2" destOrd="0" presId="urn:microsoft.com/office/officeart/2005/8/layout/orgChart1"/>
    <dgm:cxn modelId="{1343657A-F474-442E-86E2-988F7F737B0A}" type="presParOf" srcId="{516C2B1E-9FB6-4A24-AFCB-70865DC40236}" destId="{CEAE0252-6B67-4349-AE3D-7A0DA7FB3EA4}" srcOrd="3" destOrd="0" presId="urn:microsoft.com/office/officeart/2005/8/layout/orgChart1"/>
    <dgm:cxn modelId="{964E06ED-7BDB-40BE-B214-0AF4AF00B66D}" type="presParOf" srcId="{CEAE0252-6B67-4349-AE3D-7A0DA7FB3EA4}" destId="{3742AD22-80E4-4F12-8E76-1611ADC81C94}" srcOrd="0" destOrd="0" presId="urn:microsoft.com/office/officeart/2005/8/layout/orgChart1"/>
    <dgm:cxn modelId="{2E95FC57-AD33-414C-9C47-DB2FDD26CE6A}" type="presParOf" srcId="{3742AD22-80E4-4F12-8E76-1611ADC81C94}" destId="{005868FE-6367-4765-80CE-BF12FF0581C8}" srcOrd="0" destOrd="0" presId="urn:microsoft.com/office/officeart/2005/8/layout/orgChart1"/>
    <dgm:cxn modelId="{C98E1C62-3F2E-460D-A4B4-3B4F2705C96A}" type="presParOf" srcId="{3742AD22-80E4-4F12-8E76-1611ADC81C94}" destId="{EE9F518B-4CFD-4DAE-91EF-74EAF6920784}" srcOrd="1" destOrd="0" presId="urn:microsoft.com/office/officeart/2005/8/layout/orgChart1"/>
    <dgm:cxn modelId="{3CACE04E-0934-4ED8-8B70-5FF8B9067FFF}" type="presParOf" srcId="{CEAE0252-6B67-4349-AE3D-7A0DA7FB3EA4}" destId="{36E4170F-4406-44BF-AAB4-8C37999700C1}" srcOrd="1" destOrd="0" presId="urn:microsoft.com/office/officeart/2005/8/layout/orgChart1"/>
    <dgm:cxn modelId="{D826EF1E-7091-41BD-8AF9-FF47DB344214}" type="presParOf" srcId="{36E4170F-4406-44BF-AAB4-8C37999700C1}" destId="{454F356F-EE46-494C-AB24-8E81CB877D96}" srcOrd="0" destOrd="0" presId="urn:microsoft.com/office/officeart/2005/8/layout/orgChart1"/>
    <dgm:cxn modelId="{20F47517-30B2-4B07-8C7F-6E8534826E43}" type="presParOf" srcId="{36E4170F-4406-44BF-AAB4-8C37999700C1}" destId="{155CBCC3-787A-4C23-AF45-ECE8892DAE68}" srcOrd="1" destOrd="0" presId="urn:microsoft.com/office/officeart/2005/8/layout/orgChart1"/>
    <dgm:cxn modelId="{60D4EB3D-D38D-4FC0-84F3-39D747543366}" type="presParOf" srcId="{155CBCC3-787A-4C23-AF45-ECE8892DAE68}" destId="{BE104307-A5AE-4405-9AF1-D83DE983B7D2}" srcOrd="0" destOrd="0" presId="urn:microsoft.com/office/officeart/2005/8/layout/orgChart1"/>
    <dgm:cxn modelId="{7838069D-4410-4D9C-B737-B8F2349C7BC0}" type="presParOf" srcId="{BE104307-A5AE-4405-9AF1-D83DE983B7D2}" destId="{391376D4-EA8D-49C9-87E5-484FBDB8CCE1}" srcOrd="0" destOrd="0" presId="urn:microsoft.com/office/officeart/2005/8/layout/orgChart1"/>
    <dgm:cxn modelId="{392FAF0A-CC18-4CFE-AE2A-5C402081E57F}" type="presParOf" srcId="{BE104307-A5AE-4405-9AF1-D83DE983B7D2}" destId="{834F8676-1530-4C0C-AD8D-05202FA1F310}" srcOrd="1" destOrd="0" presId="urn:microsoft.com/office/officeart/2005/8/layout/orgChart1"/>
    <dgm:cxn modelId="{7D6CBAFE-23AE-4077-93B5-77AC2D0E249E}" type="presParOf" srcId="{155CBCC3-787A-4C23-AF45-ECE8892DAE68}" destId="{513FB906-222D-4DD6-86F0-A9A795DDBF2C}" srcOrd="1" destOrd="0" presId="urn:microsoft.com/office/officeart/2005/8/layout/orgChart1"/>
    <dgm:cxn modelId="{2ABC77C7-337F-4217-996F-DF1E9F48A5FE}" type="presParOf" srcId="{155CBCC3-787A-4C23-AF45-ECE8892DAE68}" destId="{48D6D546-BC2D-4E7A-A248-14514990DB5C}" srcOrd="2" destOrd="0" presId="urn:microsoft.com/office/officeart/2005/8/layout/orgChart1"/>
    <dgm:cxn modelId="{360DA212-EF20-4F56-9EF5-660E99D515B4}" type="presParOf" srcId="{36E4170F-4406-44BF-AAB4-8C37999700C1}" destId="{B93353E8-7677-4979-8A42-03EF5D8BDC79}" srcOrd="2" destOrd="0" presId="urn:microsoft.com/office/officeart/2005/8/layout/orgChart1"/>
    <dgm:cxn modelId="{D95BCB2C-9E14-4D25-88D8-B5BE5BDC78CE}" type="presParOf" srcId="{36E4170F-4406-44BF-AAB4-8C37999700C1}" destId="{91A4F50D-9484-4C26-8393-49271EEDF05A}" srcOrd="3" destOrd="0" presId="urn:microsoft.com/office/officeart/2005/8/layout/orgChart1"/>
    <dgm:cxn modelId="{7915DAD2-0FEC-4B72-B253-90E84238DEDF}" type="presParOf" srcId="{91A4F50D-9484-4C26-8393-49271EEDF05A}" destId="{23F63A98-1AB6-41A6-A81C-9C4EA81196C8}" srcOrd="0" destOrd="0" presId="urn:microsoft.com/office/officeart/2005/8/layout/orgChart1"/>
    <dgm:cxn modelId="{A74D4105-A4BE-4691-B315-38D6CA8EE941}" type="presParOf" srcId="{23F63A98-1AB6-41A6-A81C-9C4EA81196C8}" destId="{24B6A78F-F49F-4F55-A7E9-0A2046F2C23C}" srcOrd="0" destOrd="0" presId="urn:microsoft.com/office/officeart/2005/8/layout/orgChart1"/>
    <dgm:cxn modelId="{73338D4C-1EC3-4075-9D66-A7B633728EDB}" type="presParOf" srcId="{23F63A98-1AB6-41A6-A81C-9C4EA81196C8}" destId="{0F2C02C5-3AB1-4F6C-8B04-E0FC1367DF23}" srcOrd="1" destOrd="0" presId="urn:microsoft.com/office/officeart/2005/8/layout/orgChart1"/>
    <dgm:cxn modelId="{9C89F368-15A8-4EB5-ADE9-3A1215EC0351}" type="presParOf" srcId="{91A4F50D-9484-4C26-8393-49271EEDF05A}" destId="{60C002D6-2356-4E88-A246-6C00FCF59664}" srcOrd="1" destOrd="0" presId="urn:microsoft.com/office/officeart/2005/8/layout/orgChart1"/>
    <dgm:cxn modelId="{36364777-0EC7-46FC-B5EB-F1EBDE5EEBFA}" type="presParOf" srcId="{60C002D6-2356-4E88-A246-6C00FCF59664}" destId="{7B1FBEBA-CBE9-4502-A470-DB4152ECB205}" srcOrd="0" destOrd="0" presId="urn:microsoft.com/office/officeart/2005/8/layout/orgChart1"/>
    <dgm:cxn modelId="{CE9595B2-506B-448D-95D8-03F29E7536F7}" type="presParOf" srcId="{60C002D6-2356-4E88-A246-6C00FCF59664}" destId="{17E0C0FE-19FF-420F-AC7D-8D06B2BD404B}" srcOrd="1" destOrd="0" presId="urn:microsoft.com/office/officeart/2005/8/layout/orgChart1"/>
    <dgm:cxn modelId="{F7B41261-9731-49DD-9AD3-5384D5507DEC}" type="presParOf" srcId="{17E0C0FE-19FF-420F-AC7D-8D06B2BD404B}" destId="{81DBCCC5-4542-4DAE-83CC-1CC2E60A2CEB}" srcOrd="0" destOrd="0" presId="urn:microsoft.com/office/officeart/2005/8/layout/orgChart1"/>
    <dgm:cxn modelId="{61A042E1-AAEF-46E3-9238-2B1966CD09B1}" type="presParOf" srcId="{81DBCCC5-4542-4DAE-83CC-1CC2E60A2CEB}" destId="{EACCA705-383A-4EFC-BE9D-9B94F3E07FAF}" srcOrd="0" destOrd="0" presId="urn:microsoft.com/office/officeart/2005/8/layout/orgChart1"/>
    <dgm:cxn modelId="{265EDE6F-751A-4D48-AF97-301D61F7387E}" type="presParOf" srcId="{81DBCCC5-4542-4DAE-83CC-1CC2E60A2CEB}" destId="{F91EA637-4401-4534-BA09-271B55679F58}" srcOrd="1" destOrd="0" presId="urn:microsoft.com/office/officeart/2005/8/layout/orgChart1"/>
    <dgm:cxn modelId="{0DAB17EF-32E1-488E-9EA1-D5416379E9A5}" type="presParOf" srcId="{17E0C0FE-19FF-420F-AC7D-8D06B2BD404B}" destId="{C6B5300F-8CD2-476A-ABA9-3B89E218CAA8}" srcOrd="1" destOrd="0" presId="urn:microsoft.com/office/officeart/2005/8/layout/orgChart1"/>
    <dgm:cxn modelId="{4B458F5F-5249-4AB7-9A15-7A36939F4577}" type="presParOf" srcId="{17E0C0FE-19FF-420F-AC7D-8D06B2BD404B}" destId="{9EA15F20-D66B-4B6B-9A43-42E853A89E7C}" srcOrd="2" destOrd="0" presId="urn:microsoft.com/office/officeart/2005/8/layout/orgChart1"/>
    <dgm:cxn modelId="{46C06B75-52BF-43A3-81A7-5CCF4D0D4605}" type="presParOf" srcId="{91A4F50D-9484-4C26-8393-49271EEDF05A}" destId="{B8C4CDD3-985F-4EAB-93C7-E8C1B5B9D08F}" srcOrd="2" destOrd="0" presId="urn:microsoft.com/office/officeart/2005/8/layout/orgChart1"/>
    <dgm:cxn modelId="{9476015C-9580-45D4-A9C1-5D0EA6ED0ABC}" type="presParOf" srcId="{36E4170F-4406-44BF-AAB4-8C37999700C1}" destId="{76B93034-7FD9-47CF-87EA-C49E6A14540C}" srcOrd="4" destOrd="0" presId="urn:microsoft.com/office/officeart/2005/8/layout/orgChart1"/>
    <dgm:cxn modelId="{5D28E800-3912-4F0A-9009-C5A3BC1F48DC}" type="presParOf" srcId="{36E4170F-4406-44BF-AAB4-8C37999700C1}" destId="{A44A1E8C-55C9-4A48-86CF-4E1986E6E375}" srcOrd="5" destOrd="0" presId="urn:microsoft.com/office/officeart/2005/8/layout/orgChart1"/>
    <dgm:cxn modelId="{CC11EDEE-09CE-4DB4-93EF-07F6F5886A58}" type="presParOf" srcId="{A44A1E8C-55C9-4A48-86CF-4E1986E6E375}" destId="{3218F588-5757-4AA7-B13D-6E98BAF0D76D}" srcOrd="0" destOrd="0" presId="urn:microsoft.com/office/officeart/2005/8/layout/orgChart1"/>
    <dgm:cxn modelId="{FF03C1A6-6805-46E7-A76E-750EDB29F844}" type="presParOf" srcId="{3218F588-5757-4AA7-B13D-6E98BAF0D76D}" destId="{B6703141-37C6-46D7-BF3B-E64FFC38BB8E}" srcOrd="0" destOrd="0" presId="urn:microsoft.com/office/officeart/2005/8/layout/orgChart1"/>
    <dgm:cxn modelId="{E41BDFB4-2A59-47DC-B73E-846DB77BCE19}" type="presParOf" srcId="{3218F588-5757-4AA7-B13D-6E98BAF0D76D}" destId="{C4016686-3DD0-48ED-9BB9-085D013951BB}" srcOrd="1" destOrd="0" presId="urn:microsoft.com/office/officeart/2005/8/layout/orgChart1"/>
    <dgm:cxn modelId="{EF8679ED-8A42-4F83-8DF6-AEE51211A507}" type="presParOf" srcId="{A44A1E8C-55C9-4A48-86CF-4E1986E6E375}" destId="{797354A3-B14C-4F8A-AB78-EB7632C461B1}" srcOrd="1" destOrd="0" presId="urn:microsoft.com/office/officeart/2005/8/layout/orgChart1"/>
    <dgm:cxn modelId="{ABF5FE19-CFC9-42C9-82CD-D9A5A066139B}" type="presParOf" srcId="{A44A1E8C-55C9-4A48-86CF-4E1986E6E375}" destId="{4F6115C5-B481-4316-952E-19DD541D7DBA}" srcOrd="2" destOrd="0" presId="urn:microsoft.com/office/officeart/2005/8/layout/orgChart1"/>
    <dgm:cxn modelId="{2471A0F0-3CE6-4545-9510-AB723916D45E}" type="presParOf" srcId="{CEAE0252-6B67-4349-AE3D-7A0DA7FB3EA4}" destId="{A3DE2751-AEE5-49DD-94B9-327C565F84F0}" srcOrd="2" destOrd="0" presId="urn:microsoft.com/office/officeart/2005/8/layout/orgChart1"/>
    <dgm:cxn modelId="{6579F395-26A5-4AFF-BE62-7B2D68F42975}" type="presParOf" srcId="{A132099F-BB76-4110-9B5F-E15A7966E8F7}" destId="{AB85D5FB-D93D-4478-A305-3F1D43929596}" srcOrd="2" destOrd="0" presId="urn:microsoft.com/office/officeart/2005/8/layout/orgChart1"/>
    <dgm:cxn modelId="{B5D359DB-3ACC-446B-BA72-50B0F465220E}" type="presParOf" srcId="{EE2F2AB1-A601-4B15-8145-88494CF3E3E7}" destId="{21E298F4-34CC-44BD-95AD-5A69013F0048}" srcOrd="4" destOrd="0" presId="urn:microsoft.com/office/officeart/2005/8/layout/orgChart1"/>
    <dgm:cxn modelId="{34AC06EE-DEBE-4362-95B7-997406811FB1}" type="presParOf" srcId="{EE2F2AB1-A601-4B15-8145-88494CF3E3E7}" destId="{4AFEBC42-36D2-497D-8399-CF4EEACF8106}" srcOrd="5" destOrd="0" presId="urn:microsoft.com/office/officeart/2005/8/layout/orgChart1"/>
    <dgm:cxn modelId="{FC888774-1137-4F2A-8916-D8A6B4FF68E4}" type="presParOf" srcId="{4AFEBC42-36D2-497D-8399-CF4EEACF8106}" destId="{0D6DD5DF-46E5-4F0F-8B8B-95D7285A90C2}" srcOrd="0" destOrd="0" presId="urn:microsoft.com/office/officeart/2005/8/layout/orgChart1"/>
    <dgm:cxn modelId="{919F85C5-FEC1-4F0B-8722-DFF9FEE84F61}" type="presParOf" srcId="{0D6DD5DF-46E5-4F0F-8B8B-95D7285A90C2}" destId="{D89E1209-9178-4963-BC99-86A6F25D6214}" srcOrd="0" destOrd="0" presId="urn:microsoft.com/office/officeart/2005/8/layout/orgChart1"/>
    <dgm:cxn modelId="{DA9E6FC1-3A79-4514-9452-E264F33566E9}" type="presParOf" srcId="{0D6DD5DF-46E5-4F0F-8B8B-95D7285A90C2}" destId="{C85E72F0-BF7E-4FF2-AE46-94A717DB4F92}" srcOrd="1" destOrd="0" presId="urn:microsoft.com/office/officeart/2005/8/layout/orgChart1"/>
    <dgm:cxn modelId="{F4F61923-4500-4509-B33D-110C3484D6A5}" type="presParOf" srcId="{4AFEBC42-36D2-497D-8399-CF4EEACF8106}" destId="{CE3C8867-1AAF-4335-8F80-7BBE914D490F}" srcOrd="1" destOrd="0" presId="urn:microsoft.com/office/officeart/2005/8/layout/orgChart1"/>
    <dgm:cxn modelId="{22F757EF-AD1B-4609-AF06-CCEB924B70BF}" type="presParOf" srcId="{4AFEBC42-36D2-497D-8399-CF4EEACF8106}" destId="{45D2EE35-C633-4586-A38C-9DFECBC6A956}" srcOrd="2" destOrd="0" presId="urn:microsoft.com/office/officeart/2005/8/layout/orgChart1"/>
    <dgm:cxn modelId="{D9D25A23-83CB-4049-A365-170D6920A640}" type="presParOf" srcId="{1117D543-B692-4E7E-94D9-F9A24A5A4087}" destId="{B5E07334-E71D-4BCB-B544-FC5B61E7434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298F4-34CC-44BD-95AD-5A69013F0048}">
      <dsp:nvSpPr>
        <dsp:cNvPr id="0" name=""/>
        <dsp:cNvSpPr/>
      </dsp:nvSpPr>
      <dsp:spPr>
        <a:xfrm>
          <a:off x="4818136" y="803291"/>
          <a:ext cx="1940689" cy="336813"/>
        </a:xfrm>
        <a:custGeom>
          <a:avLst/>
          <a:gdLst/>
          <a:ahLst/>
          <a:cxnLst/>
          <a:rect l="0" t="0" r="0" b="0"/>
          <a:pathLst>
            <a:path>
              <a:moveTo>
                <a:pt x="0" y="0"/>
              </a:moveTo>
              <a:lnTo>
                <a:pt x="0" y="168406"/>
              </a:lnTo>
              <a:lnTo>
                <a:pt x="1940689" y="168406"/>
              </a:lnTo>
              <a:lnTo>
                <a:pt x="1940689" y="3368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B93034-7FD9-47CF-87EA-C49E6A14540C}">
      <dsp:nvSpPr>
        <dsp:cNvPr id="0" name=""/>
        <dsp:cNvSpPr/>
      </dsp:nvSpPr>
      <dsp:spPr>
        <a:xfrm>
          <a:off x="5788480" y="3080794"/>
          <a:ext cx="1940689" cy="336813"/>
        </a:xfrm>
        <a:custGeom>
          <a:avLst/>
          <a:gdLst/>
          <a:ahLst/>
          <a:cxnLst/>
          <a:rect l="0" t="0" r="0" b="0"/>
          <a:pathLst>
            <a:path>
              <a:moveTo>
                <a:pt x="0" y="0"/>
              </a:moveTo>
              <a:lnTo>
                <a:pt x="0" y="168406"/>
              </a:lnTo>
              <a:lnTo>
                <a:pt x="1940689" y="168406"/>
              </a:lnTo>
              <a:lnTo>
                <a:pt x="1940689" y="3368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1FBEBA-CBE9-4502-A470-DB4152ECB205}">
      <dsp:nvSpPr>
        <dsp:cNvPr id="0" name=""/>
        <dsp:cNvSpPr/>
      </dsp:nvSpPr>
      <dsp:spPr>
        <a:xfrm>
          <a:off x="5742760" y="4219545"/>
          <a:ext cx="91440" cy="336813"/>
        </a:xfrm>
        <a:custGeom>
          <a:avLst/>
          <a:gdLst/>
          <a:ahLst/>
          <a:cxnLst/>
          <a:rect l="0" t="0" r="0" b="0"/>
          <a:pathLst>
            <a:path>
              <a:moveTo>
                <a:pt x="45720" y="0"/>
              </a:moveTo>
              <a:lnTo>
                <a:pt x="45720" y="3368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353E8-7677-4979-8A42-03EF5D8BDC79}">
      <dsp:nvSpPr>
        <dsp:cNvPr id="0" name=""/>
        <dsp:cNvSpPr/>
      </dsp:nvSpPr>
      <dsp:spPr>
        <a:xfrm>
          <a:off x="5742760" y="3080794"/>
          <a:ext cx="91440" cy="336813"/>
        </a:xfrm>
        <a:custGeom>
          <a:avLst/>
          <a:gdLst/>
          <a:ahLst/>
          <a:cxnLst/>
          <a:rect l="0" t="0" r="0" b="0"/>
          <a:pathLst>
            <a:path>
              <a:moveTo>
                <a:pt x="45720" y="0"/>
              </a:moveTo>
              <a:lnTo>
                <a:pt x="45720" y="3368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F356F-EE46-494C-AB24-8E81CB877D96}">
      <dsp:nvSpPr>
        <dsp:cNvPr id="0" name=""/>
        <dsp:cNvSpPr/>
      </dsp:nvSpPr>
      <dsp:spPr>
        <a:xfrm>
          <a:off x="3847791" y="3080794"/>
          <a:ext cx="1940689" cy="336813"/>
        </a:xfrm>
        <a:custGeom>
          <a:avLst/>
          <a:gdLst/>
          <a:ahLst/>
          <a:cxnLst/>
          <a:rect l="0" t="0" r="0" b="0"/>
          <a:pathLst>
            <a:path>
              <a:moveTo>
                <a:pt x="1940689" y="0"/>
              </a:moveTo>
              <a:lnTo>
                <a:pt x="1940689" y="168406"/>
              </a:lnTo>
              <a:lnTo>
                <a:pt x="0" y="168406"/>
              </a:lnTo>
              <a:lnTo>
                <a:pt x="0" y="3368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23076E-3892-4D90-A612-32FF644C60B7}">
      <dsp:nvSpPr>
        <dsp:cNvPr id="0" name=""/>
        <dsp:cNvSpPr/>
      </dsp:nvSpPr>
      <dsp:spPr>
        <a:xfrm>
          <a:off x="4818136" y="1942042"/>
          <a:ext cx="970344" cy="336813"/>
        </a:xfrm>
        <a:custGeom>
          <a:avLst/>
          <a:gdLst/>
          <a:ahLst/>
          <a:cxnLst/>
          <a:rect l="0" t="0" r="0" b="0"/>
          <a:pathLst>
            <a:path>
              <a:moveTo>
                <a:pt x="0" y="0"/>
              </a:moveTo>
              <a:lnTo>
                <a:pt x="0" y="168406"/>
              </a:lnTo>
              <a:lnTo>
                <a:pt x="970344" y="168406"/>
              </a:lnTo>
              <a:lnTo>
                <a:pt x="970344" y="3368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AF6A0E-ED11-4D55-B8A6-5C34377022FC}">
      <dsp:nvSpPr>
        <dsp:cNvPr id="0" name=""/>
        <dsp:cNvSpPr/>
      </dsp:nvSpPr>
      <dsp:spPr>
        <a:xfrm>
          <a:off x="3847791" y="1942042"/>
          <a:ext cx="970344" cy="336813"/>
        </a:xfrm>
        <a:custGeom>
          <a:avLst/>
          <a:gdLst/>
          <a:ahLst/>
          <a:cxnLst/>
          <a:rect l="0" t="0" r="0" b="0"/>
          <a:pathLst>
            <a:path>
              <a:moveTo>
                <a:pt x="970344" y="0"/>
              </a:moveTo>
              <a:lnTo>
                <a:pt x="970344" y="168406"/>
              </a:lnTo>
              <a:lnTo>
                <a:pt x="0" y="168406"/>
              </a:lnTo>
              <a:lnTo>
                <a:pt x="0" y="3368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6EC8D6-08DF-4C92-960C-0447609FEE72}">
      <dsp:nvSpPr>
        <dsp:cNvPr id="0" name=""/>
        <dsp:cNvSpPr/>
      </dsp:nvSpPr>
      <dsp:spPr>
        <a:xfrm>
          <a:off x="4772416" y="803291"/>
          <a:ext cx="91440" cy="336813"/>
        </a:xfrm>
        <a:custGeom>
          <a:avLst/>
          <a:gdLst/>
          <a:ahLst/>
          <a:cxnLst/>
          <a:rect l="0" t="0" r="0" b="0"/>
          <a:pathLst>
            <a:path>
              <a:moveTo>
                <a:pt x="45720" y="0"/>
              </a:moveTo>
              <a:lnTo>
                <a:pt x="45720" y="3368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A423C4-D8F5-49A0-B786-53B6A18BCFDD}">
      <dsp:nvSpPr>
        <dsp:cNvPr id="0" name=""/>
        <dsp:cNvSpPr/>
      </dsp:nvSpPr>
      <dsp:spPr>
        <a:xfrm>
          <a:off x="2877447" y="803291"/>
          <a:ext cx="1940689" cy="336813"/>
        </a:xfrm>
        <a:custGeom>
          <a:avLst/>
          <a:gdLst/>
          <a:ahLst/>
          <a:cxnLst/>
          <a:rect l="0" t="0" r="0" b="0"/>
          <a:pathLst>
            <a:path>
              <a:moveTo>
                <a:pt x="1940689" y="0"/>
              </a:moveTo>
              <a:lnTo>
                <a:pt x="1940689" y="168406"/>
              </a:lnTo>
              <a:lnTo>
                <a:pt x="0" y="168406"/>
              </a:lnTo>
              <a:lnTo>
                <a:pt x="0" y="3368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659D0-3283-48C9-9542-22738FBA4B28}">
      <dsp:nvSpPr>
        <dsp:cNvPr id="0" name=""/>
        <dsp:cNvSpPr/>
      </dsp:nvSpPr>
      <dsp:spPr>
        <a:xfrm>
          <a:off x="4016198" y="1353"/>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Islam</a:t>
          </a:r>
        </a:p>
      </dsp:txBody>
      <dsp:txXfrm>
        <a:off x="4016198" y="1353"/>
        <a:ext cx="1603875" cy="801937"/>
      </dsp:txXfrm>
    </dsp:sp>
    <dsp:sp modelId="{27555396-2EBC-4C52-A45B-1CC0FA786371}">
      <dsp:nvSpPr>
        <dsp:cNvPr id="0" name=""/>
        <dsp:cNvSpPr/>
      </dsp:nvSpPr>
      <dsp:spPr>
        <a:xfrm>
          <a:off x="2075509" y="1140105"/>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Aqidah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(Faith &amp; Belief)</a:t>
          </a:r>
        </a:p>
      </dsp:txBody>
      <dsp:txXfrm>
        <a:off x="2075509" y="1140105"/>
        <a:ext cx="1603875" cy="801937"/>
      </dsp:txXfrm>
    </dsp:sp>
    <dsp:sp modelId="{80EB158E-1EC1-4EEB-ACB8-9C1C96B0AFEF}">
      <dsp:nvSpPr>
        <dsp:cNvPr id="0" name=""/>
        <dsp:cNvSpPr/>
      </dsp:nvSpPr>
      <dsp:spPr>
        <a:xfrm>
          <a:off x="4016198" y="1140105"/>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Shariah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(Practices &amp; Activities)</a:t>
          </a:r>
        </a:p>
      </dsp:txBody>
      <dsp:txXfrm>
        <a:off x="4016198" y="1140105"/>
        <a:ext cx="1603875" cy="801937"/>
      </dsp:txXfrm>
    </dsp:sp>
    <dsp:sp modelId="{71052326-79D3-4DE5-9759-A04D917E5503}">
      <dsp:nvSpPr>
        <dsp:cNvPr id="0" name=""/>
        <dsp:cNvSpPr/>
      </dsp:nvSpPr>
      <dsp:spPr>
        <a:xfrm>
          <a:off x="3045853" y="2278856"/>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IBADAT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(Man to God Worship)</a:t>
          </a:r>
        </a:p>
      </dsp:txBody>
      <dsp:txXfrm>
        <a:off x="3045853" y="2278856"/>
        <a:ext cx="1603875" cy="801937"/>
      </dsp:txXfrm>
    </dsp:sp>
    <dsp:sp modelId="{005868FE-6367-4765-80CE-BF12FF0581C8}">
      <dsp:nvSpPr>
        <dsp:cNvPr id="0" name=""/>
        <dsp:cNvSpPr/>
      </dsp:nvSpPr>
      <dsp:spPr>
        <a:xfrm>
          <a:off x="4986543" y="2278856"/>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Muamalat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(Man to Man Activities)</a:t>
          </a:r>
        </a:p>
      </dsp:txBody>
      <dsp:txXfrm>
        <a:off x="4986543" y="2278856"/>
        <a:ext cx="1603875" cy="801937"/>
      </dsp:txXfrm>
    </dsp:sp>
    <dsp:sp modelId="{391376D4-EA8D-49C9-87E5-484FBDB8CCE1}">
      <dsp:nvSpPr>
        <dsp:cNvPr id="0" name=""/>
        <dsp:cNvSpPr/>
      </dsp:nvSpPr>
      <dsp:spPr>
        <a:xfrm>
          <a:off x="3045853" y="3417608"/>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Political Activities</a:t>
          </a:r>
        </a:p>
      </dsp:txBody>
      <dsp:txXfrm>
        <a:off x="3045853" y="3417608"/>
        <a:ext cx="1603875" cy="801937"/>
      </dsp:txXfrm>
    </dsp:sp>
    <dsp:sp modelId="{24B6A78F-F49F-4F55-A7E9-0A2046F2C23C}">
      <dsp:nvSpPr>
        <dsp:cNvPr id="0" name=""/>
        <dsp:cNvSpPr/>
      </dsp:nvSpPr>
      <dsp:spPr>
        <a:xfrm>
          <a:off x="4986543" y="3417608"/>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Economic Activities</a:t>
          </a:r>
        </a:p>
      </dsp:txBody>
      <dsp:txXfrm>
        <a:off x="4986543" y="3417608"/>
        <a:ext cx="1603875" cy="801937"/>
      </dsp:txXfrm>
    </dsp:sp>
    <dsp:sp modelId="{EACCA705-383A-4EFC-BE9D-9B94F3E07FAF}">
      <dsp:nvSpPr>
        <dsp:cNvPr id="0" name=""/>
        <dsp:cNvSpPr/>
      </dsp:nvSpPr>
      <dsp:spPr>
        <a:xfrm>
          <a:off x="4986543" y="4556359"/>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dirty="0" smtClean="0">
              <a:ln>
                <a:noFill/>
              </a:ln>
              <a:solidFill>
                <a:srgbClr val="000066"/>
              </a:solidFill>
              <a:effectLst/>
            </a:rPr>
            <a:t>Banking &amp; Financial Activities</a:t>
          </a:r>
        </a:p>
      </dsp:txBody>
      <dsp:txXfrm>
        <a:off x="4986543" y="4556359"/>
        <a:ext cx="1603875" cy="801937"/>
      </dsp:txXfrm>
    </dsp:sp>
    <dsp:sp modelId="{B6703141-37C6-46D7-BF3B-E64FFC38BB8E}">
      <dsp:nvSpPr>
        <dsp:cNvPr id="0" name=""/>
        <dsp:cNvSpPr/>
      </dsp:nvSpPr>
      <dsp:spPr>
        <a:xfrm>
          <a:off x="6927232" y="3417608"/>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Social Activities</a:t>
          </a:r>
        </a:p>
      </dsp:txBody>
      <dsp:txXfrm>
        <a:off x="6927232" y="3417608"/>
        <a:ext cx="1603875" cy="801937"/>
      </dsp:txXfrm>
    </dsp:sp>
    <dsp:sp modelId="{D89E1209-9178-4963-BC99-86A6F25D6214}">
      <dsp:nvSpPr>
        <dsp:cNvPr id="0" name=""/>
        <dsp:cNvSpPr/>
      </dsp:nvSpPr>
      <dsp:spPr>
        <a:xfrm>
          <a:off x="5956887" y="1140105"/>
          <a:ext cx="1603875" cy="8019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Akhlaq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1" i="0" u="none" strike="noStrike" kern="1200" cap="none" normalizeH="0" baseline="0" smtClean="0">
              <a:ln>
                <a:noFill/>
              </a:ln>
              <a:solidFill>
                <a:srgbClr val="000066"/>
              </a:solidFill>
              <a:effectLst/>
            </a:rPr>
            <a:t>(Morality &amp; Ethics)</a:t>
          </a:r>
        </a:p>
      </dsp:txBody>
      <dsp:txXfrm>
        <a:off x="5956887" y="1140105"/>
        <a:ext cx="1603875" cy="80193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33D41-742B-42E5-8A64-BA9650D96D96}" type="datetimeFigureOut">
              <a:rPr lang="en-US" smtClean="0"/>
              <a:pPr/>
              <a:t>6/12/2020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68197-9590-4353-8D10-F6829FE58D4E}" type="slidenum">
              <a:rPr lang="en-US" smtClean="0"/>
              <a:pPr/>
              <a:t>‹#›</a:t>
            </a:fld>
            <a:endParaRPr lang="en-US"/>
          </a:p>
        </p:txBody>
      </p:sp>
    </p:spTree>
    <p:extLst>
      <p:ext uri="{BB962C8B-B14F-4D97-AF65-F5344CB8AC3E}">
        <p14:creationId xmlns:p14="http://schemas.microsoft.com/office/powerpoint/2010/main" val="200732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09B60-F67E-4E2F-9159-E962A726BAED}" type="slidenum">
              <a:rPr lang="en-US"/>
              <a:pPr/>
              <a:t>4</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r>
              <a:rPr lang="en-US"/>
              <a:t>Source: Institute of Policy Studies</a:t>
            </a:r>
          </a:p>
        </p:txBody>
      </p:sp>
    </p:spTree>
    <p:extLst>
      <p:ext uri="{BB962C8B-B14F-4D97-AF65-F5344CB8AC3E}">
        <p14:creationId xmlns:p14="http://schemas.microsoft.com/office/powerpoint/2010/main" val="2036781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1"/>
            <a:ext cx="10972800" cy="4530725"/>
          </a:xfrm>
        </p:spPr>
        <p:txBody>
          <a:bodyPr/>
          <a:lstStyle/>
          <a:p>
            <a:endParaRPr lang="en-US"/>
          </a:p>
        </p:txBody>
      </p:sp>
      <p:sp>
        <p:nvSpPr>
          <p:cNvPr id="4" name="Date Placeholder 3"/>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8737600" y="6243638"/>
            <a:ext cx="2844800" cy="457200"/>
          </a:xfrm>
        </p:spPr>
        <p:txBody>
          <a:bodyPr/>
          <a:lstStyle>
            <a:lvl1pPr>
              <a:defRPr/>
            </a:lvl1pPr>
          </a:lstStyle>
          <a:p>
            <a:fld id="{FA548C7F-31C7-4967-82B3-B4012906658C}" type="slidenum">
              <a:rPr lang="en-US" altLang="en-US"/>
              <a:pPr/>
              <a:t>‹#›</a:t>
            </a:fld>
            <a:endParaRPr lang="en-US" altLang="en-US"/>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exicon.ft.com/Term?term=Islamic-finance" TargetMode="External"/><Relationship Id="rId2" Type="http://schemas.openxmlformats.org/officeDocument/2006/relationships/hyperlink" Target="http://lexicon.ft.com/Term?term=microfinanc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lhudacibe.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gap.org/publications/islamic-microfinance-emerging-market-nich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23" y="4619155"/>
            <a:ext cx="7766936" cy="1650999"/>
          </a:xfrm>
        </p:spPr>
        <p:txBody>
          <a:bodyPr>
            <a:normAutofit/>
          </a:bodyPr>
          <a:lstStyle/>
          <a:p>
            <a:endParaRPr lang="en-US" sz="1600" b="1" dirty="0" smtClean="0">
              <a:solidFill>
                <a:schemeClr val="bg1"/>
              </a:solidFill>
              <a:latin typeface="Castellar" panose="020A0402060406010301" pitchFamily="18" charset="0"/>
            </a:endParaRPr>
          </a:p>
          <a:p>
            <a:r>
              <a:rPr lang="en-US" sz="1600" b="1" dirty="0" smtClean="0">
                <a:solidFill>
                  <a:schemeClr val="bg1"/>
                </a:solidFill>
                <a:latin typeface="Castellar" panose="020A0402060406010301" pitchFamily="18" charset="0"/>
              </a:rPr>
              <a:t>Muhammad Zubair Mughal</a:t>
            </a:r>
            <a:endParaRPr lang="en-US" sz="1600" b="1" dirty="0">
              <a:solidFill>
                <a:schemeClr val="bg1"/>
              </a:solidFill>
              <a:latin typeface="Castellar" panose="020A0402060406010301" pitchFamily="18" charset="0"/>
            </a:endParaRPr>
          </a:p>
          <a:p>
            <a:r>
              <a:rPr lang="en-US" sz="1400" b="1" dirty="0" smtClean="0">
                <a:solidFill>
                  <a:schemeClr val="bg1"/>
                </a:solidFill>
                <a:latin typeface="Castellar" panose="020A0402060406010301" pitchFamily="18" charset="0"/>
              </a:rPr>
              <a:t>Chief Executive officer</a:t>
            </a:r>
            <a:endParaRPr lang="en-US" sz="1400" b="1" dirty="0" smtClean="0">
              <a:solidFill>
                <a:schemeClr val="accent5">
                  <a:lumMod val="60000"/>
                  <a:lumOff val="40000"/>
                </a:schemeClr>
              </a:solidFill>
              <a:latin typeface="Castellar" panose="020A0402060406010301" pitchFamily="18" charset="0"/>
            </a:endParaRPr>
          </a:p>
          <a:p>
            <a:r>
              <a:rPr lang="en-US" sz="1400" b="1" dirty="0" err="1" smtClean="0">
                <a:solidFill>
                  <a:schemeClr val="accent5">
                    <a:lumMod val="60000"/>
                    <a:lumOff val="40000"/>
                  </a:schemeClr>
                </a:solidFill>
                <a:latin typeface="Castellar" panose="020A0402060406010301" pitchFamily="18" charset="0"/>
              </a:rPr>
              <a:t>Alhuda</a:t>
            </a:r>
            <a:r>
              <a:rPr lang="en-US" sz="1400" b="1" dirty="0" smtClean="0">
                <a:latin typeface="Castellar" panose="020A0402060406010301" pitchFamily="18" charset="0"/>
              </a:rPr>
              <a:t> </a:t>
            </a:r>
            <a:r>
              <a:rPr lang="en-US" sz="1400" b="1" dirty="0">
                <a:solidFill>
                  <a:schemeClr val="bg2">
                    <a:lumMod val="50000"/>
                  </a:schemeClr>
                </a:solidFill>
                <a:latin typeface="Castellar" panose="020A0402060406010301" pitchFamily="18" charset="0"/>
              </a:rPr>
              <a:t>centre of Islamic banking and economics</a:t>
            </a:r>
          </a:p>
          <a:p>
            <a:endParaRPr lang="en-US" dirty="0">
              <a:latin typeface="Castellar" panose="020A0402060406010301" pitchFamily="18" charset="0"/>
            </a:endParaRPr>
          </a:p>
        </p:txBody>
      </p:sp>
      <p:sp>
        <p:nvSpPr>
          <p:cNvPr id="4" name="Rounded Rectangle 3"/>
          <p:cNvSpPr/>
          <p:nvPr/>
        </p:nvSpPr>
        <p:spPr bwMode="auto">
          <a:xfrm>
            <a:off x="863600" y="166982"/>
            <a:ext cx="8521700" cy="4169628"/>
          </a:xfrm>
          <a:prstGeom prst="roundRect">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none"/>
          <a:lstStyle/>
          <a:p>
            <a:pPr algn="ctr"/>
            <a:endParaRPr lang="en-US" b="1" dirty="0" smtClean="0"/>
          </a:p>
          <a:p>
            <a:pPr algn="ctr"/>
            <a:endParaRPr lang="en-US" dirty="0" smtClean="0"/>
          </a:p>
          <a:p>
            <a:pPr algn="ctr"/>
            <a:endParaRPr lang="en-US" dirty="0" smtClean="0"/>
          </a:p>
          <a:p>
            <a:pPr marL="342900" indent="-342900" algn="ctr">
              <a:defRPr/>
            </a:pPr>
            <a:r>
              <a:rPr lang="en-US" sz="3200" b="1" u="sng" dirty="0" smtClean="0"/>
              <a:t>Islamic Micro &amp; Agriculture Finance</a:t>
            </a:r>
            <a:endParaRPr lang="en-US" sz="2000" dirty="0" smtClean="0"/>
          </a:p>
          <a:p>
            <a:pPr marL="342900" indent="-342900" algn="ctr">
              <a:defRPr/>
            </a:pPr>
            <a:endParaRPr lang="en-US" sz="2400" b="1" dirty="0" smtClean="0">
              <a:solidFill>
                <a:schemeClr val="tx1"/>
              </a:solidFill>
            </a:endParaRPr>
          </a:p>
        </p:txBody>
      </p:sp>
      <p:sp>
        <p:nvSpPr>
          <p:cNvPr id="18434" name="AutoShape 2" descr="data:image/jpeg;base64,/9j/4AAQSkZJRgABAQAAAQABAAD/2wCEAAkGBxMREhUUExMUFBMXGB0VFhUXGBgXGRcZGBgXFhgaGhYfHiggHxwnHhgYJDEhJSsrLi8uHCAzOjMtNygtLysBCgoKDg0OGxAQGzIkICQsLy8sLywsLC8vLDgsMC8sLCwsLCwvLywyLCwvLywsLSwvLCwsLDQsLCwsLCwsLCwsLP/AABEIAJwBQgMBEQACEQEDEQH/xAAcAAEAAgMBAQEAAAAAAAAAAAAABgcDBAUBAgj/xABLEAACAQMCBAMDBAwMBQUAAAABAgMABBESIQUGEzEHIkEyUWEUI3GBFzQ1QlJyc5GTobGyM1RigoOSs8HR0uHiFiRjosMVJVPT8P/EABoBAQADAQEBAAAAAAAAAAAAAAACAwQBBQb/xAA8EQACAQIEAgYIBQMEAwEAAAAAAQIDEQQSITFBUSJhcYGR8AUTFDOhscHRFTI04fFCUnIkNVOyYoKiI//aAAwDAQACEQMRAD8AvG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DXv7tYY2kbsMehPcgDYAnuR2FdSu7HG7K5qcvcaS8hEiKy7gMrd1JVXAz2PlZdxkb96lODg7M5Cakro6dQJHxJKq41EDJCjO2Sew+mlgfdAKAUAoBQCgFAKAUAoBQCgFAKAUAoDT4vfrbwSTMCVjUuQO5wM4FRlLKmy2jSdWpGmuLsQb7LEP8AFpf6yf41l9sjyPY/Aqn96+JO+FXy3EMcyghZEVwD3AYA4PxrVGWZJnjVqTpVJU3unbwNqpFYoCJczc+Q2U3RaKV2ChiV0482cDcj3VnqYiMJWaPTwnoupiKfrFJJX43+x98rc7xX8rRJFIjBC+W04IBAPYnfzCu0sRGo7JHMZ6NnhoKcpJ620uSqrzzRQCgFAKAUAoBQCgFAcrmHiLQINJVdWoa2VmAwjMBgEZY4wBkZO3cipwjdkZOyIbb8WERSNZppWRgqyEv5Y2ZXRjGCxKaMgvIMZAxpB20OF9bW8+dinMloTrhvF4LjV0Jo5dOC2hg2NQJXOO2cGs0oSjui5ST2Zj4jxTpusSRtLMwLBFwoCjbWznYLq0jbLebOCAcdjG6u9g5WdjkcwcVmEEiNbzxMy6VeNo3GSUGNZyEPmbzOoUBSSRU4QWZO5GUnbY1uWeJSJG8aWk+oOxWImIJEpGQglGE05DgAaiDscbVKpFN3bXxIwk0rJHdteLN1BFNC0TtnpnIdH0l8gMOxCKrEMB7QAJwaqcNLp3LFLgzfurdZEZHGpWGCPeP/AN61FOzujrVyP2HF2tpxaXbZL/atwdhMP/jc9hMNvxtj3OKtlBSWaPeuX7EFLK8su4kFtcJIodGDqezKcjY4P5iCPqqpprRk077GWuHRQCgFAKAUAoBQCgFAKAUAoBQHI5vt3lsrhEUs7RMFUdycdh8arqpuDSNWCnGGIhKTsk0Uh/w3efxS4/RP/hXleqn/AGvwPr/bMP8A8i8UXjypbtFZWyOpV1hRWU9wQoyDXrU1aCTPj8ZOM8ROUdm38zq1MzCgKU8Vfug35NP768zFe8PrfQ/6VdrNjwg+3X/IN+/HXcJ7zuIem/06/wAl8mXHXpHyooBQCgFAKAUAoBQCgIn4l8ZktLNmjhWQN5GZmwI9Xstp7tvjtjBxV+Hgpzs2U15uELpFV2PDGu2R1kW4t0Uy3EbE2kUWPMyALliRkEuinuNyTW5yUNNnw4syRjnad7rjwMnh3zMLW9fPzdvM3mVACqgFtB8w16F1HcYONzXMRSzQ60coVVGb5MtiS/S2u2klIEVysaxy5XTlBIdJbA76gVySSWOBgGsOVyhZcDddRld8Tnzcwmdb6F0kZCGSLRFIG0MEhYNlfa1uSMAkruARjMlTyuLRFyummaPD+aGSwV4omSV5SwDJI6YkkWZ8MEBYFZdKkDdvKNRxmcqV6lm/OxGM7QujtX3E47uWCGDLukkdw5wPmkAV/MGBw5WRBpIBwxIOVOKlFwTb7CxvNZIklxOsaM7nSigsxPoFGSfzCqkruyJt21KW5958jvUMSrJHCMPE5jUtI4bZgSwMabEZXLHPpuK9Ghh3B34mCtXUllI7y9zTeWHTKSN0GYv0zgq41YfGQcHIO49frq6pShUvfcphVnTtyL+5f4zHewJPEfKw3BxlW9Vb4g15U4OEsrPUhNTV0dGoEiBeKfNdxw/5P8nKDqa9WpdXs6MY3/lGtWGoxqXzGbEVZU7WJjwe4aW3hkbGp40dsbDLKCdvpNZ5K0mjRF3SZuVE6V94p83XPD2txblB1BIW1Lq9kpjG/wDKNa8NRjUvmM2Iqyp2sZvEDmm4s7S2mhKa5CA+pcjeMtsM7b1GhSjObTO16rhBNEn5XvnuLO3mkxrkjV2wMDJGTgVTUiozaRdB3imbfEb6O3jaWVwkaDLMew/xPoB61GMXJ2R2UlFXZWvDedeIcSu2jsUjjtxjLyJq0L+E5z7R9EH59ia2yoU6cLz3Mka86k7QWh2vETmW4sBbCFkJcPrZlySU6eMAEAZ1H9VeRia0oWy8T6P0VgqWJU/WX0tt13+xDfsk3/4UX6P/AFrL7VUPW/B8Lyfj+w+yTf8A4UX6P/WntVQfg+F6/H9jf4T4pXCsPlEaSR+vTGhx9GTpP0bfTU4YuSfSRTW9CUpL/wDJtPr1X3+ZYfGONBbGS6gKuBEZIyc4O22R3+qtk6nQconh0MPfExo1NNbMq77Jd/74f0Z/zVg9rqH0X4Nhevx/YtrgV8ZrWCZ8BniSRsbKCyBjjPYb16EJXimz5nEUlTrSpx4NpeJBuYPFEKxS0jWQDbqvnST/ACUGCR8SR/fWWpi7O0UexhvQjks1Z26lv3v+SPHxLv8A3wj+jP8Amqn2uobvwbC9fj+xHeN8Xlu5TLLpLkBfKNIwO22apnNzd2bsPh4UIZIbEp8Ift1/yDfvx1fhPedx53pv9Ov8l8mXHXpHyooBQCgFAKAUAoBQCgIh4pWhksiwGoxMJAmM62IMSA/AGTV/NFaMM7TtzKa6vEpXhd2lje6zGJ44ndNLbB188eexHY5xgivRknOFtrnnRap1OZo3F2pnaVE6amQuqI2NALZAV8bEehx6dvSppdGzK3LpXL940flHCg6yPqMUcscx8jKxClZGK+yBnLY+91fRXlQ6NW1uJ60tadyCycuoNTScUvLhpHWKQ2ySMjOxCKjS6ih3YLgkYyBgZrT6x8IJdpn9Xzk32GonBbQRxheJXltGSrRdVGEWpgJUYaWCqcENnIx3qXrJ3fRT7CPq4pWUmvNyw/D+1aOOcyTm5k6uk3BbUroqKyhGJPlXUwI9H11kru7VlbqNNFWTu79ZI724jVMv5kby6QpfXq2wFAOrP7M+lUpO+ha2rEBuoY4ZZprWETvNEzCSZndEiCK7KsZyzgsQojXscDCjvqTbSUna3Lz8TO7JtxV7lRcZuZ5JS1wGD4ACldAVMZUKmAFXByABjfPrXoQUUuiedUcm+kXh4RwyJw5BICMsXTPbQ+HBHwyT9ea8zFNOpoenhk1TVyaVnLypvHntaf0v/jrfgv6u4w43gWRy59qW/wCRj/cWsdT8z7TZD8qOjUCRUHj17dp+LL+2KvQwW0u4w4zgbPi79zrL8Zf7E1HCe8l54ksV7tEu5Y4jFbcJtpZnCRpAhLH8UYAHqT2AHes9SLlVaXMvhJRppvkV7PNd8x3OlMw2UZ9ey/ym9GlI7L2A+snYlDDx11fn4GTpYiXKJbXAuDQ2cKwwLpQdz6sfVmPqx/07CsE5ubuzdCCgrI5vN3KcfEOlrkeMx6sadJzr05yCP5I/XWarRVS1+B6GCx88LmypO9t+q/3IXxDkbh8B0y8R6bfgsYg39XvWaWHpR3ketT9J4uqrwo3XeaTctcKx90/3D+rFQ9VR/vLvbMd/wfMhLDBODkZ2PbI9+Kynrosjl+QngFyD2XqgfAHDftY1tpv/AE77zwMSkvScP/UrasR9AWjzHxIw8DtVU4M0UMWR+CYtTfnC6f51ehVlaglzPnMLRVT0lUb/AKXJ/Gy+dysI0LEKBkkgAe8k4A/PXnn0TaSuyzbTwoXSOpctr9QijSPgM5J+nb6K3LBq2rPnp+nXfoQ062QjmzgnyK5aEPrAAYMRg4YdiPfsay1afq5ZT18FifaKSqWsd/wg+3X/ACDfvx1dhPedxi9N/p1/kvky469I+VFAKAUAoBQCgFAKAqLn/mC+lvltrR5FUjQsaEq0hPtu2PMqb4DZHskj31voU6ahmkYq0551GJNOCWqJdXEEZZrdEiLozNIqT6mbClySDpEbEZ9VPcms023FN76+BpitWlsUVzNLG1zKIv4JGKITglgpILkjuWbU386vUpp5Vc8uq05uxz44WYMVBIXGcbkAnAOO+M4GfiPfU7pFaTexZ9jcTW1qIJGLxQrmVWdUV214a3VhlgqF9OSCryeQsAArYZKMpZlu/N/Oy1PQjeMcr4ebeew+eXLQWuIJ7hYm3aFWjVZ4o3kSQEyHKhiyK3TAfcEehx2o83Siu3l569BT6PRbPq4tXXpyiWMNFJmESiPph2hjCHpoE0BVj8vlZQUYnGCRxNPS2+9u0OL3v4mczIW6UgdraeXRJYxpJGbcR4aSV3Vu2plL48jBiQTpBrlnut1x59RJvhwfDkcuTmGDh0vRjlF9ZFtcaCQOsSEPqjZCDkhihBz2XbGWzZ6uVRXasyp1I03bdEQsuZLmKR3DhhI2qSNwGic5Bw0R2wMADGCABgjFaHSi1YzKtJO5YHATHxoMphZCJFlnOAVYgMEBl2ZkALfNsC24w2Btknejx7PP1NcGqy27Tu3vMj2Np1YYY/kcLi3jRmYyyhGMRYN2Rcq2M6iQM7ZqpUlOdm9XqWyqZI3S0RKOVuOLfWyTqpTVkMhOSrKxUjP1VTUp5JZS2nPPG5Xnjz2tP6X/AMda8F/V3GTG8CyOXPtS3/Ix/uLWOp+Z9psh+VHRqBIqDx69u0/Fl/bFXoYLaXcYcZwNnxd+51l+Mv8AYmo4T3kvPElivdojXBOHXvGlihDdO1tkEYbB0BguM4+/kP8A2g+mfNdOUKN3xZRGM69lskdTw55gfht09hd+RGfAJ7RynAG/4DjG/wBB9TUMRTVSPrIllCo6cvVyLnrzjeQHxT5kkt1SCFijyAs7jZlQHACn0JOd/THxrJiqrisq4nteh8HCq3UmrpbLr/YrTgvAri8YrBGXI3dsgAZzuzE9zv8AGsMKcpvoo+gr4qlQSdR25HZm8PL9VLdNDgZwsikn6BtVjw1RcDJH0thW7XfgRQGqD0yyOXfuDd/TJ+xK20v08u88DFf7nT7iuKxHvk/51+5PDPxE/sK2V/dRPEwH66v2v/sQ7gQ/5q2/Lxf2qVmp/nXaeriPcz/xl8mfoyvZPgylPFX7oN+TT++vMxXvD630P+lXazY8IPt1/wAg378ddwnvO4h6b/Tr/JfJlx16R8qKAUAoBQCgFAKAw3kJdGQMyFhjUvtLnYlT6H3H0rqdnc41dEbltUt2FpYRpHPIuuWYjUYo8kdSRjlpJGIIUMdyCTspq5Ny6U9itq3Rgcnnni8fCLIW9vnrzagGJy+/8JM7dy5J7n1PuGKnRg6s80tl5sV1pqlCy3KX4XYmeVYg8cZY4DSNoQfS2DXpSllVzzYRzOxLb3kTiHDwtwpVmjJfVGdQUKNWTkDIID5BGMDG+rFZ1iKdTomh4epT6S4Eh4BxCKdYmEZiRUe5ky+qMyLII9OWOr+GZZtOobgdyRimcXG6v1ee7Q0QmpWff5+Zhspi5jYy3PzjSSkNbaV3woJYnzKA3mbcef3k1Jq19F4nIu/PwNm6tUdQRMscqzIw1OFUEJEV1/fMhOAAo8py2fSoptcOBKST48TS4ndxxiJjKIIOoqzKqmTIVA0cRC7HyyTR758qJncAVKKbvpd8Pv8AJkZNK2tke2k1vKIrZ1jaPzR2lx02ZXR8aHc6MaovYKtsSSW04yTUleS7155hZXaPh56iLcz8j3diXLRl4FO0yeYafQsBuvxztn1NX068J9plqYecOw7XhZzgll1IJQNEjBkbOAJDhMM3opGDq9NJ99V4mi52ki3DVlHosnVo8Jia3uow1lcSP0ZCcqrtKxaFnHY9TUY5BswKjYgZyu980d15v9zUrWyvZ+f4O3y7wBrIskcmuBt8OB1FYYA84wHGBjcath5j6V1KmfV7lkIZdtiG+OtmWht5QNkdkPw1qCP3K0YJ9JozYyPRTJb4f8US5sLdlIJSNYnHqHjUKcj0zjP0EVRXg41GX0ZKUE0SKqS0pXxovRcXkFvF5njXSQPw5WXCfThV/rCvRwkcsHJ+bGDFvNJRR2vGiHRZWqfgyBfzRMKrwbvNsni/yImPIMYXh1pgAZhUnAxuRkn6STms9f3ku00UlaCI74r8n/KovlMK5niXzADeSMbkY9WXcj37j3Vdha2R5XsynE0c6zLdHnhRzj8qi+TTNmeNfKxO8sY2zn1ZdgfeMH30xVHI8y2Yw1bOsr3Rw/GL7bi/Ij9968PGfnXYfZeg/cy/y+iNbkLnGLh6SpLHI+tw4Mek48oXBDMPd+uuYeuqaaZZ6R9HzxUoyg0rK2t/omSaXxVtipAguc4OMiIDPxPUNXvFwtszzl6DrX1lH4/YqUCvOR9OWRy79wbv6ZP2JW2l+nl3ngYr/c6fcVxWI98n/Oo/9p4afTTGPzwf6Gtlf3UTxMB+ur9r/wCxBbWcxyJIvtI6uM9sqwYZ+sVkTs7nszipxcXxTXiWIPFp/wCKL+mP/wBdbPbX/b8TwvwGP/J/8/uQrmXjTXtw07IEJAUKDnAUe/Aye/pWarUzyzHrYTDLD0lTTuSPwg+3X/IN+/HV2E953GD03+nX+S+TLjr0j5UUAoBQCgFAKAUAoCB8Q5l/9Ourp57eYrO8fRKmMlysYQIq69WnKlgcd3IIB76o0vWRST23M7qZJNtblb+I95I1wFmx1iqySqO0Wpcxwj4IjZJ9Wdj7q2YeKUdNvOpkxMm3Z+eo0J+BqOGR3mSHa4aHB7MmjIIHvDKw+v4VJVH61w6it016pT6yy+WuX7m44Mbe6LoC2pAQWkEK6HVcahhtStgNnAI29Kx1KkY1s0TbTpydLLI43LdusFu6QaneSEzQlumSs3T6qL0wxbTLFHkalBwhPrtZUblK8ufnwI04qKaj5/k6q3MvzJdoiZJYVXpppR1ldAxOp2ZgUYkFSuPLnc4Wuy1t1k7vTuOfcXxhcIs0MaLBrCsrOS3zWN9gNzgEkgZfPYYko3V7cSMpWdr8DejyxtQZGaUa7gNDp6jKmiMoY2HmGoyghQSQnp6Rel+W2pLkS7lCPqW2twH1zSSqSmnbqt02CHdTpCkZ3H01RV0lZci2nrHUqbjXO/Eru4kigLhSzIsEUYY6QSPNsWJx39PorfChThFORhnXqSk1EiXDI4esFuWkjiGrWUGXBAOAAfXUAPhWiTduiZ4JZrSL04JxVHtDbcSaNZFiXqiQhRJE65V9/hlW9zKfhXlzi1PNT5nqQl0bT3O3ylM72VuzsWcxrqY+0SBjLfyvePfmq6qSm7E4O8Vc2+L8MjuoXhmXVG4wR+sEH0IIBB94qMZOLujsoqSsyqX5A4nw+Rn4fNrU+5lRiPQOj/Ntj359+wrd7RSqK1RGL2epTd6bM0n/ABLKNBBQHYsDbJ/3A5/q71z/AEy1+5J+0vyjscjeG/yWUXN04lnBLKoyVVj3csd2ff6jvucEV1sTmWWOxOjhsrzS1Z0fE7lqfiEMSQaNSSazrbSMaWXbY+pqGGqxpybZPEU3UjZHf5XsXt7SCGTGuONUbByMgYOD7qqqSUptotgrRSOpUCRVnMfh3crei64c0aebqaWYrok++0gA5Rvd8SO1bqeJi4Zahjnh5Z80Du838oS8QjhkJSK6RNLrktGc7kBgMjBzg47Hce7ysTQVR3iz3/RvpH2a8Zq6fLgQs+Gt/wC6H9J/trH7JUPa/GcL1+H7j7Gt/wDgw/pP9tPZag/GcL1+H7j7Gt/+DD+k/wBtPZag/GcL1+H7k5sOVJIuFSWmpTNIrknJ06m7DOM4wAM4rXGi40nDieNUx0J42Ne3RTXbZEF+xrf/AIMP6T/bWT2Woez+M4Xr8P3LJbllZuHxWk/dIo11L966KBqUn45+kE++tvqlKmoSPA9tcMVKvT4t78U3syAXfhdeKfm5IJF9CSyH610n9tZHg58Ge3D03h2ukmn3P6r5GD7GV/8A9D9I3+SueyTJ/jOF6/BfcfYyv/8AofpG/wAlPZJj8Zwv/l4L7kv8PuS5bKR5p2Quy6FVCSACQSSxA32G2PfWjD0HTd2eX6S9IwxEVCmna99Sc1qPHFAKAUAoBQCgFAKA4fNXMNvYIks6sdTaFKqrMDpZvUjby429SKtpU5VHaJXUqRgrsq635NvOL3L3cq/J4Jm1hm3cx4AQKnqdIXc4Hrv2ra60KMci1aMfqZ1ZZnojv+IPJD9O2ayBAtlYFdRONIMquFO2ospBIGSXXOw2qoV1d5+JbWouyycDLwvxagEAN1FKk+lTpRciUN2dCSAARvufoJrksHLN0XodWKSXTVmcy/uMKvRWdhNKrWJ2VoptRzC+tcRiNgw9SUbSDp1VOK520Wv37/OpFvTS+u32M0M0Mt5FE0qQSW0qyyRZPSd1yzC3Vk1HdmwuceYlRudXGmoN2un51O3Tla+q86GvxPiMcMfXa6lVfLC9oIZI3Z1+cI1OQQcaSXHs7bHOK7GLby277nJSSWZvusbluzXY0wya2uly8qEFIokKh0lhcHCqNehxhmdjkKdVRfQ34ef5JLpbcSQHnqxt1jhgWaYKOlEkETsG6YClUY4VsDGcE1V6ipJ3enayz10FojV5W4PcHiMt8bZLWGVChjZgZSSVbXpXyqSV3BP5zvUqk4+rUL3aIwg/WOdrXIzzRy5OZStkvXthcG5a3KhW6moo+GO7x5Vl2O2exGDV1KrG3T0drXKqlOV+jqr3sSuIWPFFF80ciGImBldEbqDykxtGQ4YamwOzZ7elUPPSeS5cslTpkq4ZOhGhIzF08L0ioXSMeXAUldOO2DjYjuDVEk92XK2xuMwHfaonT2gFAKA8zQHtAeE4oADntQHtAKAUAoBQCgFAeE/roD2gFAKAUAoBQCgFAKAUAoBQFZeNXBmljimBYiPVGI1BYlnKHOB2ARHJPwWtuDmk2jJioZkmbvAvEuzFtbiRn6xCxNGiMzBgAuQPVSe2MnfGM5qE8LPM7bEoYmDir7kzXisPRWfWBEwBVjkZ1eyApGdRyAFxknbGaz5HfLxL8ytcgvMvFxP1hFZw5iSWMyTxa2GiPraCAR00dDJhi3tKylQa004ZbXl4FM5XvZbczByTzueJObS6VEkZdcTx+XVjcrpbPmxk+4gNt75VqHq1miQo1/WPLIxcxeHsVnbXDQ3HThZV6omiEpAVgQUdQGXc74B/UKU8S5yV1r1CdBRi7M0OA8tXV2iLBcxLbRgQyh+rcAyqNTMLeeIBCVZfKMAY71OdWEXqtfD4ojGlKS0em3P4M7POfEYOD2q28MMbzTbsNIQMFxl3WPTnJwAuw7+4g10YyrSzN6LzxJ1ZqlGyW5vcsXUlsFhihhZca5RGQp1aIy0iPrcMrOxQa9B8jHOASIVEpatlkOjokSvgvGYbuMSQOGUgEjcMudxqU7j++qJwlB2ZZGSkro5vH4fkytPG8cC4ZpXYhRqJBQnKtldRfKLgsXznJ3nB5ui9SMujqtCK+H3CJpo5jIJIoWuWkVG6kTaTpkyEGM6gVAY+zpyu5yL684pq2rsU0Ytp35lh2dkseogszNuzMck4GAPgB7hgdz3JrI3c0pWOLzfa9VrNS2ENyAylVcNiKVhkMD20/rz3Aq2k7KXYV1FdrtOdwriN3MbZXuFT5RFJNqWNPKIjGojTVkFmEmpiQdkOAO9SlGCu0tjkXJ213MMXHLuZZSsyJ0bd5NSxgiV4priJXGScRuIQcDffYj164QTWm7+i+5zNJ8eB3ODXU3X6csgkDQJMPIF0MWYMq4+97Yzk7dzVclG10uJZFu9mR2WGUzqOudX/AKmQrFVOj/kZidI7ZwcDOwwDg75tTWXb+n6or1vvx+hsycau+otupd2DT5kjWASMIXjC+WR1TtJ5sb7DAGTjihC2bs5/QOcr27eX1NjjdwbjhcbTKhMj22sAqyNm6hBxgspU+7J79zXILLVaXX8mdk81NX6vmavHZI7CbVZxxowt5XmijCqmAYxFJIgIUEMTgnGRr3wNuwvUXT5o5K0H0eR6eM3at0mfpZkhAkmFuXAlMqsCkUjLg6BoJxvkebFMkLXWu+1+Hb8Rnlx025fQ2JOLTiR7YTM7rLpDxxx9R16IlZfMRErKWBLEY0kADJzUckbZrcPr4ksz2Pnl7it1dui9VUURszkIrMxW4nhGDkqMiME4yM9tjXakIw4ebJnISlLz12MPA5rkrbwrckB4biVnKIzZjliRQMjH35zkH3bbEdmo6u3FCLlor8zC3Ml1HBDMXWQz2huNGhVWJw1soK7glQJyTqb73uo7d9VFya5O3z+xzPJJPmvsZ14vedVICxjLSxrrlFu0oV4rlmBSJ2Ubwgqxx3OxxvzJC2b79XPtGeV7fbr5GSCad7qBXnJ6c08RIVB1Aqqw1DGM4bBxjtkAVx5VF2XI6r5lqfPNkjQ3fygFWMNpLJGropVG1RoWzjUB5skgg4UjOCaUtY5ebQnpK/JH3xPil1A/RWdJmboMrsi+Tq3KQkMqkAqwYlex8rbn0RhGSu1bf5XEpNaX5fOxLbZGVFDMXYDBcgDUffgbD6qoe5cjLXAKAUAoBQCgFAKAUAoDBf2qzRvG2QrqyEqcMAwKkg+hwe9dTs7nGrqxWHNnC7bhOJYeFiQbaZ2lkdI2UhlLIclWyo32B7Z3IrbSnKro5mSpGNLVRPGSTigikj1ziRdDKXCpCCuWcYTEMkcyppwWZ175FNKV09Pr97o7rU1Xn+GTSHlrCNJIUnvDFoEjIFTUo8pKevm3y2SN8YG1Z3U1stEX5OPE0+H3kVyejbKmUYNNLMR1UkX2gE9oyjGNRwo2xqA012UXHWXd55EVJS0idPmm0Z0BLERKCXC6sg5QpJpHthMFihyCM7HaoU3Zk5q5g5cRpJHnXKrISZQ2sZkwiYCEBcIqBdeASVNdqaLKchq7nxxy5jtXeS5WFreUqGkJAkTAAAKn20BBbKnIJ9k7tXYJyVo7nJNRd3sfMPL0dzBqcMkjhtMmAJDGwdYxMpGHPTcjDgkaj2bJp6xxlZeewZFJEf4xBPazLJIJFHUYi5WV2SOJ8SzElgdIAjCpAwZcsd2JGLYOMlZeFvD92QknF3fj5+RrWHHTxzNubaZ7dSCZw6wgbDaQYYau6+UnIYnC+kpU/UdK+vIhGp67o20LLsrVIY0jjGlEUIq5JwqgADJ3Ow9axttu7NSSSsjNXDpq3E0XUjR8GQ6njBGd0GGIOMAgPj6zXUnZtHHa5h4hZW3SCzRwmFcYV0UopzgYUjA74+upRlK909TjjG1mtDZFlGBgRoAU6eNIxoGcJ29nc7dtzUczO2R9rAoOoKobGnOBnSNwM+74UudsYhw+HWZOlH1CQxfSuolVZFJbGchWYA+4ketdzO1rnMqvexp8QgtHDJLHFJh1ZkMYkw8p0KxXB3J++92c7A1KLmtUyMlF6NG9PZxyJ03jRo8AaGUFcDBA0nbbA/NUFJp3RJpNWZjs+GQwqVihijVvaVEVQfpAG9dcpN3bOKKirJHNveDWiLHH04okaZToWNQsj6WAVlAxgjPf3VJTm3e5HJFK1jHxIcPhCW8kCEbyrEls0qjfBfSkbBdzjJx3qUfWPpJ/E5JU10WvgdHhCWxTqWyxaWz5o1UZ8xLA4HfVqyD659arlmvaROOXdGeDh8UZLJFGjHUSVVQTrIL7gepVSffge6jk3uzqilsj5ktYUTJjQJGhQeUYWPA1KBjZcKuw9w91LtiyRi4bw+2VEMMMSoSJU0IqjJXAYDAwdJxnvg4rspSb1ZyMYpaIzyWETEExRkh+oCVU4ftrG3tfHvUczXE7lRleBSdRVS2CuSBnScErn3HA2+FLs7Y1rXhFvEpWOCJFLByFRVBZSCrYA7ggEH0xXXOT3ZFQitEjdqJIxQXCuCUYMAzKSN8MjFWH0ggj6q601uE7mWuAUAoBQCgFAKAUAoBQAigPAKA9oCveK8msl9cXSxLPFPERo0ozRS5jOsK+xHkY5GWBbt61rjXvTUb2aM0qPTct7nBaa8+U22uG+jgWEm4EIu0Vpek5K+UlRhwoBUY39RVqUMrs1e+l7EG5Zlo7W13N5ELRgIOJ6dADq/y4PjQwHT0YiE2vGQ3kAxjbNQ462+H82JePx8/Q+rjks3kkeLc28azGSWSUgmZAqKoRcl1zpOVbABJO+cUVfIt76eAlSztacS0KxGoUB4BjtQHtAKAinO8UhwYlcsLW7AKBiQxjTQAR98SNvU+lX0WuPNFVVPhyZocf4NpEqKkzx9GJ2GZZCzpN5m7kl9BOcbnb3CpQne3b1HJR4GGSOY3Bw0qt1ojB81cMeh83sH1iMJp1hw4znVkE6a6rZe532/nsIu+b+TZseEMVs9fyg9SVzPqeXdVim6avv5UB0jGwO2c53i5/m220+B3Lt2/c0LuKTR0mSfy/KREzLcyj7ZkWJVRCDrCBNLs2ykY2yamrXv2cuRzW1u3nzPq3hfJkCT9WRLBy2mbzATJ18nGAR98Dg4ztjNLrbS3S5ctBZ78dPnqbFur5jwtz8t6r/KGIm0GP5zVlj82Y8adAXsdOOzVF212tw289p1b8b+fKMZtJIIYGVLlmexfr4ebW0n/LYLHcq41SYwNQAYAbYrt1JvbfTbrOWaS7PsecLR/lAVRIYhNBIuIp0QeS4VyvUJPcJltgdtvUpWy9z5dQjfN4He4jdiC+WR1lKG2K6killGrqA48inBxVUVmhZcyxu0r9RHbm2m19R1eK2mlml0NHM+liIVjMkcTBlLBJXGdgW382KuTja3FW5dfPz3FbTvfg/wBjctra5AiiYzst1HGHdldTH0WzJr8xKNJCVXc51KSdyai3HV8vr9mdSloufn4o044bgyNqMnW1z9RRFOdUZWXSDIX6Rjxo06RnOABnVUnlt1acv5OLNfx5/wACSKQRShlufleiIWWkTaVxBEFGV8i4l6nUDY277Yomrra2t9uf22Gtnz4GSBgzSaPlJu/lrCNh1igQXGGGr+DEQQMGU+uds6a4+F7Wt1cvG4Xfe/1Nuw4NqNsXE+XknE2XlGUzIUVxnGjIXA7fnOYue9urkSUdu85U0NxhVlMwiETpDmO6kYOs8426bhhJ0xDpZ85HY+1mxOPDfu5Ln3kHfj9TpJw+YpNLJ12uFuLfQ2XXbRaCUrGGK6STLqxke0CTioOSuktrP6kknq3vdfQ7HJtqsSToEdGFxMSGD7qZXaMqW2YFCu65+O9V1Xdp9S+ROkrJrrfzJDVRYKAUAoBQCgFAKAUAoBQCgFAKAUAoBQCgFAKAUAoBQCgFAKAUAoBQCgFAKAUAoBQCgMNtbJGCEUKCzOcerOSzH6ySa623ucSS2M1cOi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6" name="AutoShape 4" descr="data:image/jpeg;base64,/9j/4AAQSkZJRgABAQAAAQABAAD/2wCEAAkGBxMREhUUExMUFBMXGB0VFhUXGBgXGRcZGBgXFhgaGhYfHiggHxwnHhgYJDEhJSsrLi8uHCAzOjMtNygtLysBCgoKDg0OGxAQGzIkICQsLy8sLywsLC8vLDgsMC8sLCwsLCwvLywyLCwvLywsLSwvLCwsLDQsLCwsLCwsLCwsLP/AABEIAJwBQgMBEQACEQEDEQH/xAAcAAEAAgMBAQEAAAAAAAAAAAAABgcDBAUBAgj/xABLEAACAQMCBAMDBAwMBQUAAAABAgMABBESIQUGEzEHIkEyUWEUI3GBFzQ1QlJyc5GTobGyM1RigoOSs8HR0uHiFiRjosMVJVPT8P/EABoBAQADAQEBAAAAAAAAAAAAAAACAwQBBQb/xAA8EQACAQIEAgYIBQMEAwEAAAAAAQIDEQQSITFBUSJhcYGR8AUTFDOhscHRFTI04fFCUnIkNVOyYoKiI//aAAwDAQACEQMRAD8AvG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DXv7tYY2kbsMehPcgDYAnuR2FdSu7HG7K5qcvcaS8hEiKy7gMrd1JVXAz2PlZdxkb96lODg7M5Cakro6dQJHxJKq41EDJCjO2Sew+mlgfdAKAUAoBQCgFAKAUAoBQCgFAKAUAoDT4vfrbwSTMCVjUuQO5wM4FRlLKmy2jSdWpGmuLsQb7LEP8AFpf6yf41l9sjyPY/Aqn96+JO+FXy3EMcyghZEVwD3AYA4PxrVGWZJnjVqTpVJU3unbwNqpFYoCJczc+Q2U3RaKV2ChiV0482cDcj3VnqYiMJWaPTwnoupiKfrFJJX43+x98rc7xX8rRJFIjBC+W04IBAPYnfzCu0sRGo7JHMZ6NnhoKcpJ620uSqrzzRQCgFAKAUAoBQCgFAcrmHiLQINJVdWoa2VmAwjMBgEZY4wBkZO3cipwjdkZOyIbb8WERSNZppWRgqyEv5Y2ZXRjGCxKaMgvIMZAxpB20OF9bW8+dinMloTrhvF4LjV0Jo5dOC2hg2NQJXOO2cGs0oSjui5ST2Zj4jxTpusSRtLMwLBFwoCjbWznYLq0jbLebOCAcdjG6u9g5WdjkcwcVmEEiNbzxMy6VeNo3GSUGNZyEPmbzOoUBSSRU4QWZO5GUnbY1uWeJSJG8aWk+oOxWImIJEpGQglGE05DgAaiDscbVKpFN3bXxIwk0rJHdteLN1BFNC0TtnpnIdH0l8gMOxCKrEMB7QAJwaqcNLp3LFLgzfurdZEZHGpWGCPeP/AN61FOzujrVyP2HF2tpxaXbZL/atwdhMP/jc9hMNvxtj3OKtlBSWaPeuX7EFLK8su4kFtcJIodGDqezKcjY4P5iCPqqpprRk077GWuHRQCgFAKAUAoBQCgFAKAUAoBQHI5vt3lsrhEUs7RMFUdycdh8arqpuDSNWCnGGIhKTsk0Uh/w3efxS4/RP/hXleqn/AGvwPr/bMP8A8i8UXjypbtFZWyOpV1hRWU9wQoyDXrU1aCTPj8ZOM8ROUdm38zq1MzCgKU8Vfug35NP768zFe8PrfQ/6VdrNjwg+3X/IN+/HXcJ7zuIem/06/wAl8mXHXpHyooBQCgFAKAUAoBQCgIn4l8ZktLNmjhWQN5GZmwI9Xstp7tvjtjBxV+Hgpzs2U15uELpFV2PDGu2R1kW4t0Uy3EbE2kUWPMyALliRkEuinuNyTW5yUNNnw4syRjnad7rjwMnh3zMLW9fPzdvM3mVACqgFtB8w16F1HcYONzXMRSzQ60coVVGb5MtiS/S2u2klIEVysaxy5XTlBIdJbA76gVySSWOBgGsOVyhZcDddRld8Tnzcwmdb6F0kZCGSLRFIG0MEhYNlfa1uSMAkruARjMlTyuLRFyummaPD+aGSwV4omSV5SwDJI6YkkWZ8MEBYFZdKkDdvKNRxmcqV6lm/OxGM7QujtX3E47uWCGDLukkdw5wPmkAV/MGBw5WRBpIBwxIOVOKlFwTb7CxvNZIklxOsaM7nSigsxPoFGSfzCqkruyJt21KW5958jvUMSrJHCMPE5jUtI4bZgSwMabEZXLHPpuK9Ghh3B34mCtXUllI7y9zTeWHTKSN0GYv0zgq41YfGQcHIO49frq6pShUvfcphVnTtyL+5f4zHewJPEfKw3BxlW9Vb4g15U4OEsrPUhNTV0dGoEiBeKfNdxw/5P8nKDqa9WpdXs6MY3/lGtWGoxqXzGbEVZU7WJjwe4aW3hkbGp40dsbDLKCdvpNZ5K0mjRF3SZuVE6V94p83XPD2txblB1BIW1Lq9kpjG/wDKNa8NRjUvmM2Iqyp2sZvEDmm4s7S2mhKa5CA+pcjeMtsM7b1GhSjObTO16rhBNEn5XvnuLO3mkxrkjV2wMDJGTgVTUiozaRdB3imbfEb6O3jaWVwkaDLMew/xPoB61GMXJ2R2UlFXZWvDedeIcSu2jsUjjtxjLyJq0L+E5z7R9EH59ia2yoU6cLz3Mka86k7QWh2vETmW4sBbCFkJcPrZlySU6eMAEAZ1H9VeRia0oWy8T6P0VgqWJU/WX0tt13+xDfsk3/4UX6P/AFrL7VUPW/B8Lyfj+w+yTf8A4UX6P/WntVQfg+F6/H9jf4T4pXCsPlEaSR+vTGhx9GTpP0bfTU4YuSfSRTW9CUpL/wDJtPr1X3+ZYfGONBbGS6gKuBEZIyc4O22R3+qtk6nQconh0MPfExo1NNbMq77Jd/74f0Z/zVg9rqH0X4Nhevx/YtrgV8ZrWCZ8BniSRsbKCyBjjPYb16EJXimz5nEUlTrSpx4NpeJBuYPFEKxS0jWQDbqvnST/ACUGCR8SR/fWWpi7O0UexhvQjks1Z26lv3v+SPHxLv8A3wj+jP8Amqn2uobvwbC9fj+xHeN8Xlu5TLLpLkBfKNIwO22apnNzd2bsPh4UIZIbEp8Ift1/yDfvx1fhPedx53pv9Ov8l8mXHXpHyooBQCgFAKAUAoBQCgIh4pWhksiwGoxMJAmM62IMSA/AGTV/NFaMM7TtzKa6vEpXhd2lje6zGJ44ndNLbB188eexHY5xgivRknOFtrnnRap1OZo3F2pnaVE6amQuqI2NALZAV8bEehx6dvSppdGzK3LpXL940flHCg6yPqMUcscx8jKxClZGK+yBnLY+91fRXlQ6NW1uJ60tadyCycuoNTScUvLhpHWKQ2ySMjOxCKjS6ih3YLgkYyBgZrT6x8IJdpn9Xzk32GonBbQRxheJXltGSrRdVGEWpgJUYaWCqcENnIx3qXrJ3fRT7CPq4pWUmvNyw/D+1aOOcyTm5k6uk3BbUroqKyhGJPlXUwI9H11kru7VlbqNNFWTu79ZI724jVMv5kby6QpfXq2wFAOrP7M+lUpO+ha2rEBuoY4ZZprWETvNEzCSZndEiCK7KsZyzgsQojXscDCjvqTbSUna3Lz8TO7JtxV7lRcZuZ5JS1wGD4ACldAVMZUKmAFXByABjfPrXoQUUuiedUcm+kXh4RwyJw5BICMsXTPbQ+HBHwyT9ea8zFNOpoenhk1TVyaVnLypvHntaf0v/jrfgv6u4w43gWRy59qW/wCRj/cWsdT8z7TZD8qOjUCRUHj17dp+LL+2KvQwW0u4w4zgbPi79zrL8Zf7E1HCe8l54ksV7tEu5Y4jFbcJtpZnCRpAhLH8UYAHqT2AHes9SLlVaXMvhJRppvkV7PNd8x3OlMw2UZ9ey/ym9GlI7L2A+snYlDDx11fn4GTpYiXKJbXAuDQ2cKwwLpQdz6sfVmPqx/07CsE5ubuzdCCgrI5vN3KcfEOlrkeMx6sadJzr05yCP5I/XWarRVS1+B6GCx88LmypO9t+q/3IXxDkbh8B0y8R6bfgsYg39XvWaWHpR3ketT9J4uqrwo3XeaTctcKx90/3D+rFQ9VR/vLvbMd/wfMhLDBODkZ2PbI9+Kynrosjl+QngFyD2XqgfAHDftY1tpv/AE77zwMSkvScP/UrasR9AWjzHxIw8DtVU4M0UMWR+CYtTfnC6f51ehVlaglzPnMLRVT0lUb/AKXJ/Gy+dysI0LEKBkkgAe8k4A/PXnn0TaSuyzbTwoXSOpctr9QijSPgM5J+nb6K3LBq2rPnp+nXfoQ062QjmzgnyK5aEPrAAYMRg4YdiPfsay1afq5ZT18FifaKSqWsd/wg+3X/ACDfvx1dhPedxi9N/p1/kvky469I+VFAKAUAoBQCgFAKAqLn/mC+lvltrR5FUjQsaEq0hPtu2PMqb4DZHskj31voU6ahmkYq0551GJNOCWqJdXEEZZrdEiLozNIqT6mbClySDpEbEZ9VPcms023FN76+BpitWlsUVzNLG1zKIv4JGKITglgpILkjuWbU386vUpp5Vc8uq05uxz44WYMVBIXGcbkAnAOO+M4GfiPfU7pFaTexZ9jcTW1qIJGLxQrmVWdUV214a3VhlgqF9OSCryeQsAArYZKMpZlu/N/Oy1PQjeMcr4ebeew+eXLQWuIJ7hYm3aFWjVZ4o3kSQEyHKhiyK3TAfcEehx2o83Siu3l569BT6PRbPq4tXXpyiWMNFJmESiPph2hjCHpoE0BVj8vlZQUYnGCRxNPS2+9u0OL3v4mczIW6UgdraeXRJYxpJGbcR4aSV3Vu2plL48jBiQTpBrlnut1x59RJvhwfDkcuTmGDh0vRjlF9ZFtcaCQOsSEPqjZCDkhihBz2XbGWzZ6uVRXasyp1I03bdEQsuZLmKR3DhhI2qSNwGic5Bw0R2wMADGCABgjFaHSi1YzKtJO5YHATHxoMphZCJFlnOAVYgMEBl2ZkALfNsC24w2Btknejx7PP1NcGqy27Tu3vMj2Np1YYY/kcLi3jRmYyyhGMRYN2Rcq2M6iQM7ZqpUlOdm9XqWyqZI3S0RKOVuOLfWyTqpTVkMhOSrKxUjP1VTUp5JZS2nPPG5Xnjz2tP6X/AMda8F/V3GTG8CyOXPtS3/Ix/uLWOp+Z9psh+VHRqBIqDx69u0/Fl/bFXoYLaXcYcZwNnxd+51l+Mv8AYmo4T3kvPElivdojXBOHXvGlihDdO1tkEYbB0BguM4+/kP8A2g+mfNdOUKN3xZRGM69lskdTw55gfht09hd+RGfAJ7RynAG/4DjG/wBB9TUMRTVSPrIllCo6cvVyLnrzjeQHxT5kkt1SCFijyAs7jZlQHACn0JOd/THxrJiqrisq4nteh8HCq3UmrpbLr/YrTgvAri8YrBGXI3dsgAZzuzE9zv8AGsMKcpvoo+gr4qlQSdR25HZm8PL9VLdNDgZwsikn6BtVjw1RcDJH0thW7XfgRQGqD0yyOXfuDd/TJ+xK20v08u88DFf7nT7iuKxHvk/51+5PDPxE/sK2V/dRPEwH66v2v/sQ7gQ/5q2/Lxf2qVmp/nXaeriPcz/xl8mfoyvZPgylPFX7oN+TT++vMxXvD630P+lXazY8IPt1/wAg378ddwnvO4h6b/Tr/JfJlx16R8qKAUAoBQCgFAKAw3kJdGQMyFhjUvtLnYlT6H3H0rqdnc41dEbltUt2FpYRpHPIuuWYjUYo8kdSRjlpJGIIUMdyCTspq5Ny6U9itq3Rgcnnni8fCLIW9vnrzagGJy+/8JM7dy5J7n1PuGKnRg6s80tl5sV1pqlCy3KX4XYmeVYg8cZY4DSNoQfS2DXpSllVzzYRzOxLb3kTiHDwtwpVmjJfVGdQUKNWTkDIID5BGMDG+rFZ1iKdTomh4epT6S4Eh4BxCKdYmEZiRUe5ky+qMyLII9OWOr+GZZtOobgdyRimcXG6v1ee7Q0QmpWff5+Zhspi5jYy3PzjSSkNbaV3woJYnzKA3mbcef3k1Jq19F4nIu/PwNm6tUdQRMscqzIw1OFUEJEV1/fMhOAAo8py2fSoptcOBKST48TS4ndxxiJjKIIOoqzKqmTIVA0cRC7HyyTR758qJncAVKKbvpd8Pv8AJkZNK2tke2k1vKIrZ1jaPzR2lx02ZXR8aHc6MaovYKtsSSW04yTUleS7155hZXaPh56iLcz8j3diXLRl4FO0yeYafQsBuvxztn1NX068J9plqYecOw7XhZzgll1IJQNEjBkbOAJDhMM3opGDq9NJ99V4mi52ki3DVlHosnVo8Jia3uow1lcSP0ZCcqrtKxaFnHY9TUY5BswKjYgZyu980d15v9zUrWyvZ+f4O3y7wBrIskcmuBt8OB1FYYA84wHGBjcath5j6V1KmfV7lkIZdtiG+OtmWht5QNkdkPw1qCP3K0YJ9JozYyPRTJb4f8US5sLdlIJSNYnHqHjUKcj0zjP0EVRXg41GX0ZKUE0SKqS0pXxovRcXkFvF5njXSQPw5WXCfThV/rCvRwkcsHJ+bGDFvNJRR2vGiHRZWqfgyBfzRMKrwbvNsni/yImPIMYXh1pgAZhUnAxuRkn6STms9f3ku00UlaCI74r8n/KovlMK5niXzADeSMbkY9WXcj37j3Vdha2R5XsynE0c6zLdHnhRzj8qi+TTNmeNfKxO8sY2zn1ZdgfeMH30xVHI8y2Yw1bOsr3Rw/GL7bi/Ij9968PGfnXYfZeg/cy/y+iNbkLnGLh6SpLHI+tw4Mek48oXBDMPd+uuYeuqaaZZ6R9HzxUoyg0rK2t/omSaXxVtipAguc4OMiIDPxPUNXvFwtszzl6DrX1lH4/YqUCvOR9OWRy79wbv6ZP2JW2l+nl3ngYr/c6fcVxWI98n/Oo/9p4afTTGPzwf6Gtlf3UTxMB+ur9r/wCxBbWcxyJIvtI6uM9sqwYZ+sVkTs7nszipxcXxTXiWIPFp/wCKL+mP/wBdbPbX/b8TwvwGP/J/8/uQrmXjTXtw07IEJAUKDnAUe/Aye/pWarUzyzHrYTDLD0lTTuSPwg+3X/IN+/HV2E953GD03+nX+S+TLjr0j5UUAoBQCgFAKAUAoCB8Q5l/9Ourp57eYrO8fRKmMlysYQIq69WnKlgcd3IIB76o0vWRST23M7qZJNtblb+I95I1wFmx1iqySqO0Wpcxwj4IjZJ9Wdj7q2YeKUdNvOpkxMm3Z+eo0J+BqOGR3mSHa4aHB7MmjIIHvDKw+v4VJVH61w6it016pT6yy+WuX7m44Mbe6LoC2pAQWkEK6HVcahhtStgNnAI29Kx1KkY1s0TbTpydLLI43LdusFu6QaneSEzQlumSs3T6qL0wxbTLFHkalBwhPrtZUblK8ufnwI04qKaj5/k6q3MvzJdoiZJYVXpppR1ldAxOp2ZgUYkFSuPLnc4Wuy1t1k7vTuOfcXxhcIs0MaLBrCsrOS3zWN9gNzgEkgZfPYYko3V7cSMpWdr8DejyxtQZGaUa7gNDp6jKmiMoY2HmGoyghQSQnp6Rel+W2pLkS7lCPqW2twH1zSSqSmnbqt02CHdTpCkZ3H01RV0lZci2nrHUqbjXO/Eru4kigLhSzIsEUYY6QSPNsWJx39PorfChThFORhnXqSk1EiXDI4esFuWkjiGrWUGXBAOAAfXUAPhWiTduiZ4JZrSL04JxVHtDbcSaNZFiXqiQhRJE65V9/hlW9zKfhXlzi1PNT5nqQl0bT3O3ylM72VuzsWcxrqY+0SBjLfyvePfmq6qSm7E4O8Vc2+L8MjuoXhmXVG4wR+sEH0IIBB94qMZOLujsoqSsyqX5A4nw+Rn4fNrU+5lRiPQOj/Ntj359+wrd7RSqK1RGL2epTd6bM0n/ABLKNBBQHYsDbJ/3A5/q71z/AEy1+5J+0vyjscjeG/yWUXN04lnBLKoyVVj3csd2ff6jvucEV1sTmWWOxOjhsrzS1Z0fE7lqfiEMSQaNSSazrbSMaWXbY+pqGGqxpybZPEU3UjZHf5XsXt7SCGTGuONUbByMgYOD7qqqSUptotgrRSOpUCRVnMfh3crei64c0aebqaWYrok++0gA5Rvd8SO1bqeJi4Zahjnh5Z80Du838oS8QjhkJSK6RNLrktGc7kBgMjBzg47Hce7ysTQVR3iz3/RvpH2a8Zq6fLgQs+Gt/wC6H9J/trH7JUPa/GcL1+H7j7Gt/wDgw/pP9tPZag/GcL1+H7j7Gt/+DD+k/wBtPZag/GcL1+H7k5sOVJIuFSWmpTNIrknJ06m7DOM4wAM4rXGi40nDieNUx0J42Ne3RTXbZEF+xrf/AIMP6T/bWT2Woez+M4Xr8P3LJbllZuHxWk/dIo11L966KBqUn45+kE++tvqlKmoSPA9tcMVKvT4t78U3syAXfhdeKfm5IJF9CSyH610n9tZHg58Ge3D03h2ukmn3P6r5GD7GV/8A9D9I3+SueyTJ/jOF6/BfcfYyv/8AofpG/wAlPZJj8Zwv/l4L7kv8PuS5bKR5p2Quy6FVCSACQSSxA32G2PfWjD0HTd2eX6S9IwxEVCmna99Sc1qPHFAKAUAoBQCgFAKA4fNXMNvYIks6sdTaFKqrMDpZvUjby429SKtpU5VHaJXUqRgrsq635NvOL3L3cq/J4Jm1hm3cx4AQKnqdIXc4Hrv2ra60KMci1aMfqZ1ZZnojv+IPJD9O2ayBAtlYFdRONIMquFO2ospBIGSXXOw2qoV1d5+JbWouyycDLwvxagEAN1FKk+lTpRciUN2dCSAARvufoJrksHLN0XodWKSXTVmcy/uMKvRWdhNKrWJ2VoptRzC+tcRiNgw9SUbSDp1VOK520Wv37/OpFvTS+u32M0M0Mt5FE0qQSW0qyyRZPSd1yzC3Vk1HdmwuceYlRudXGmoN2un51O3Tla+q86GvxPiMcMfXa6lVfLC9oIZI3Z1+cI1OQQcaSXHs7bHOK7GLby277nJSSWZvusbluzXY0wya2uly8qEFIokKh0lhcHCqNehxhmdjkKdVRfQ34ef5JLpbcSQHnqxt1jhgWaYKOlEkETsG6YClUY4VsDGcE1V6ipJ3enayz10FojV5W4PcHiMt8bZLWGVChjZgZSSVbXpXyqSV3BP5zvUqk4+rUL3aIwg/WOdrXIzzRy5OZStkvXthcG5a3KhW6moo+GO7x5Vl2O2exGDV1KrG3T0drXKqlOV+jqr3sSuIWPFFF80ciGImBldEbqDykxtGQ4YamwOzZ7elUPPSeS5cslTpkq4ZOhGhIzF08L0ioXSMeXAUldOO2DjYjuDVEk92XK2xuMwHfaonT2gFAKA8zQHtAeE4oADntQHtAKAUAoBQCgFAeE/roD2gFAKAUAoBQCgFAKAUAoBQFZeNXBmljimBYiPVGI1BYlnKHOB2ARHJPwWtuDmk2jJioZkmbvAvEuzFtbiRn6xCxNGiMzBgAuQPVSe2MnfGM5qE8LPM7bEoYmDir7kzXisPRWfWBEwBVjkZ1eyApGdRyAFxknbGaz5HfLxL8ytcgvMvFxP1hFZw5iSWMyTxa2GiPraCAR00dDJhi3tKylQa004ZbXl4FM5XvZbczByTzueJObS6VEkZdcTx+XVjcrpbPmxk+4gNt75VqHq1miQo1/WPLIxcxeHsVnbXDQ3HThZV6omiEpAVgQUdQGXc74B/UKU8S5yV1r1CdBRi7M0OA8tXV2iLBcxLbRgQyh+rcAyqNTMLeeIBCVZfKMAY71OdWEXqtfD4ojGlKS0em3P4M7POfEYOD2q28MMbzTbsNIQMFxl3WPTnJwAuw7+4g10YyrSzN6LzxJ1ZqlGyW5vcsXUlsFhihhZca5RGQp1aIy0iPrcMrOxQa9B8jHOASIVEpatlkOjokSvgvGYbuMSQOGUgEjcMudxqU7j++qJwlB2ZZGSkro5vH4fkytPG8cC4ZpXYhRqJBQnKtldRfKLgsXznJ3nB5ui9SMujqtCK+H3CJpo5jIJIoWuWkVG6kTaTpkyEGM6gVAY+zpyu5yL684pq2rsU0Ytp35lh2dkseogszNuzMck4GAPgB7hgdz3JrI3c0pWOLzfa9VrNS2ENyAylVcNiKVhkMD20/rz3Aq2k7KXYV1FdrtOdwriN3MbZXuFT5RFJNqWNPKIjGojTVkFmEmpiQdkOAO9SlGCu0tjkXJ213MMXHLuZZSsyJ0bd5NSxgiV4priJXGScRuIQcDffYj164QTWm7+i+5zNJ8eB3ODXU3X6csgkDQJMPIF0MWYMq4+97Yzk7dzVclG10uJZFu9mR2WGUzqOudX/AKmQrFVOj/kZidI7ZwcDOwwDg75tTWXb+n6or1vvx+hsycau+otupd2DT5kjWASMIXjC+WR1TtJ5sb7DAGTjihC2bs5/QOcr27eX1NjjdwbjhcbTKhMj22sAqyNm6hBxgspU+7J79zXILLVaXX8mdk81NX6vmavHZI7CbVZxxowt5XmijCqmAYxFJIgIUEMTgnGRr3wNuwvUXT5o5K0H0eR6eM3at0mfpZkhAkmFuXAlMqsCkUjLg6BoJxvkebFMkLXWu+1+Hb8Rnlx025fQ2JOLTiR7YTM7rLpDxxx9R16IlZfMRErKWBLEY0kADJzUckbZrcPr4ksz2Pnl7it1dui9VUURszkIrMxW4nhGDkqMiME4yM9tjXakIw4ebJnISlLz12MPA5rkrbwrckB4biVnKIzZjliRQMjH35zkH3bbEdmo6u3FCLlor8zC3Ml1HBDMXWQz2huNGhVWJw1soK7glQJyTqb73uo7d9VFya5O3z+xzPJJPmvsZ14vedVICxjLSxrrlFu0oV4rlmBSJ2Ubwgqxx3OxxvzJC2b79XPtGeV7fbr5GSCad7qBXnJ6c08RIVB1Aqqw1DGM4bBxjtkAVx5VF2XI6r5lqfPNkjQ3fygFWMNpLJGropVG1RoWzjUB5skgg4UjOCaUtY5ebQnpK/JH3xPil1A/RWdJmboMrsi+Tq3KQkMqkAqwYlex8rbn0RhGSu1bf5XEpNaX5fOxLbZGVFDMXYDBcgDUffgbD6qoe5cjLXAKAUAoBQCgFAKAUAoDBf2qzRvG2QrqyEqcMAwKkg+hwe9dTs7nGrqxWHNnC7bhOJYeFiQbaZ2lkdI2UhlLIclWyo32B7Z3IrbSnKro5mSpGNLVRPGSTigikj1ziRdDKXCpCCuWcYTEMkcyppwWZ175FNKV09Pr97o7rU1Xn+GTSHlrCNJIUnvDFoEjIFTUo8pKevm3y2SN8YG1Z3U1stEX5OPE0+H3kVyejbKmUYNNLMR1UkX2gE9oyjGNRwo2xqA012UXHWXd55EVJS0idPmm0Z0BLERKCXC6sg5QpJpHthMFihyCM7HaoU3Zk5q5g5cRpJHnXKrISZQ2sZkwiYCEBcIqBdeASVNdqaLKchq7nxxy5jtXeS5WFreUqGkJAkTAAAKn20BBbKnIJ9k7tXYJyVo7nJNRd3sfMPL0dzBqcMkjhtMmAJDGwdYxMpGHPTcjDgkaj2bJp6xxlZeewZFJEf4xBPazLJIJFHUYi5WV2SOJ8SzElgdIAjCpAwZcsd2JGLYOMlZeFvD92QknF3fj5+RrWHHTxzNubaZ7dSCZw6wgbDaQYYau6+UnIYnC+kpU/UdK+vIhGp67o20LLsrVIY0jjGlEUIq5JwqgADJ3Ow9axttu7NSSSsjNXDpq3E0XUjR8GQ6njBGd0GGIOMAgPj6zXUnZtHHa5h4hZW3SCzRwmFcYV0UopzgYUjA74+upRlK909TjjG1mtDZFlGBgRoAU6eNIxoGcJ29nc7dtzUczO2R9rAoOoKobGnOBnSNwM+74UudsYhw+HWZOlH1CQxfSuolVZFJbGchWYA+4ketdzO1rnMqvexp8QgtHDJLHFJh1ZkMYkw8p0KxXB3J++92c7A1KLmtUyMlF6NG9PZxyJ03jRo8AaGUFcDBA0nbbA/NUFJp3RJpNWZjs+GQwqVihijVvaVEVQfpAG9dcpN3bOKKirJHNveDWiLHH04okaZToWNQsj6WAVlAxgjPf3VJTm3e5HJFK1jHxIcPhCW8kCEbyrEls0qjfBfSkbBdzjJx3qUfWPpJ/E5JU10WvgdHhCWxTqWyxaWz5o1UZ8xLA4HfVqyD659arlmvaROOXdGeDh8UZLJFGjHUSVVQTrIL7gepVSffge6jk3uzqilsj5ktYUTJjQJGhQeUYWPA1KBjZcKuw9w91LtiyRi4bw+2VEMMMSoSJU0IqjJXAYDAwdJxnvg4rspSb1ZyMYpaIzyWETEExRkh+oCVU4ftrG3tfHvUczXE7lRleBSdRVS2CuSBnScErn3HA2+FLs7Y1rXhFvEpWOCJFLByFRVBZSCrYA7ggEH0xXXOT3ZFQitEjdqJIxQXCuCUYMAzKSN8MjFWH0ggj6q601uE7mWuAUAoBQCgFAKAUAoBQAigPAKA9oCveK8msl9cXSxLPFPERo0ozRS5jOsK+xHkY5GWBbt61rjXvTUb2aM0qPTct7nBaa8+U22uG+jgWEm4EIu0Vpek5K+UlRhwoBUY39RVqUMrs1e+l7EG5Zlo7W13N5ELRgIOJ6dADq/y4PjQwHT0YiE2vGQ3kAxjbNQ462+H82JePx8/Q+rjks3kkeLc28azGSWSUgmZAqKoRcl1zpOVbABJO+cUVfIt76eAlSztacS0KxGoUB4BjtQHtAKAinO8UhwYlcsLW7AKBiQxjTQAR98SNvU+lX0WuPNFVVPhyZocf4NpEqKkzx9GJ2GZZCzpN5m7kl9BOcbnb3CpQne3b1HJR4GGSOY3Bw0qt1ojB81cMeh83sH1iMJp1hw4znVkE6a6rZe532/nsIu+b+TZseEMVs9fyg9SVzPqeXdVim6avv5UB0jGwO2c53i5/m220+B3Lt2/c0LuKTR0mSfy/KREzLcyj7ZkWJVRCDrCBNLs2ykY2yamrXv2cuRzW1u3nzPq3hfJkCT9WRLBy2mbzATJ18nGAR98Dg4ztjNLrbS3S5ctBZ78dPnqbFur5jwtz8t6r/KGIm0GP5zVlj82Y8adAXsdOOzVF212tw289p1b8b+fKMZtJIIYGVLlmexfr4ebW0n/LYLHcq41SYwNQAYAbYrt1JvbfTbrOWaS7PsecLR/lAVRIYhNBIuIp0QeS4VyvUJPcJltgdtvUpWy9z5dQjfN4He4jdiC+WR1lKG2K6killGrqA48inBxVUVmhZcyxu0r9RHbm2m19R1eK2mlml0NHM+liIVjMkcTBlLBJXGdgW382KuTja3FW5dfPz3FbTvfg/wBjctra5AiiYzst1HGHdldTH0WzJr8xKNJCVXc51KSdyai3HV8vr9mdSloufn4o044bgyNqMnW1z9RRFOdUZWXSDIX6Rjxo06RnOABnVUnlt1acv5OLNfx5/wACSKQRShlufleiIWWkTaVxBEFGV8i4l6nUDY277Yomrra2t9uf22Gtnz4GSBgzSaPlJu/lrCNh1igQXGGGr+DEQQMGU+uds6a4+F7Wt1cvG4Xfe/1Nuw4NqNsXE+XknE2XlGUzIUVxnGjIXA7fnOYue9urkSUdu85U0NxhVlMwiETpDmO6kYOs8426bhhJ0xDpZ85HY+1mxOPDfu5Ln3kHfj9TpJw+YpNLJ12uFuLfQ2XXbRaCUrGGK6STLqxke0CTioOSuktrP6kknq3vdfQ7HJtqsSToEdGFxMSGD7qZXaMqW2YFCu65+O9V1Xdp9S+ROkrJrrfzJDVRYKAUAoBQCgFAKAUAoBQCgFAKAUAoBQCgFAKAUAoBQCgFAKAUAoBQCgFAKAUAoBQCgMNtbJGCEUKCzOcerOSzH6ySa623ucSS2M1cOi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KAU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45337222"/>
      </p:ext>
    </p:extLst>
  </p:cSld>
  <p:clrMapOvr>
    <a:masterClrMapping/>
  </p:clrMapOvr>
  <mc:AlternateContent xmlns:mc="http://schemas.openxmlformats.org/markup-compatibility/2006" xmlns:p14="http://schemas.microsoft.com/office/powerpoint/2010/main">
    <mc:Choice Requires="p14">
      <p:transition spd="slow" p14:dur="2000" advTm="6443"/>
    </mc:Choice>
    <mc:Fallback xmlns="">
      <p:transition spd="slow" advTm="644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Islamic Microfinance- Sustainable Development</a:t>
            </a:r>
            <a:endParaRPr lang="en-US" dirty="0">
              <a:solidFill>
                <a:schemeClr val="bg1"/>
              </a:solidFill>
            </a:endParaRPr>
          </a:p>
        </p:txBody>
      </p:sp>
      <p:sp>
        <p:nvSpPr>
          <p:cNvPr id="3" name="Content Placeholder 2"/>
          <p:cNvSpPr>
            <a:spLocks noGrp="1"/>
          </p:cNvSpPr>
          <p:nvPr>
            <p:ph idx="1"/>
          </p:nvPr>
        </p:nvSpPr>
        <p:spPr>
          <a:xfrm>
            <a:off x="677334" y="1930401"/>
            <a:ext cx="8596668" cy="4110962"/>
          </a:xfrm>
        </p:spPr>
        <p:txBody>
          <a:bodyPr>
            <a:normAutofit/>
          </a:bodyPr>
          <a:lstStyle/>
          <a:p>
            <a:r>
              <a:rPr lang="en-US" dirty="0" smtClean="0">
                <a:solidFill>
                  <a:schemeClr val="bg1"/>
                </a:solidFill>
              </a:rPr>
              <a:t>Islam is blessing for mankind</a:t>
            </a:r>
          </a:p>
          <a:p>
            <a:r>
              <a:rPr lang="en-US" dirty="0">
                <a:solidFill>
                  <a:schemeClr val="bg1"/>
                </a:solidFill>
              </a:rPr>
              <a:t>F</a:t>
            </a:r>
            <a:r>
              <a:rPr lang="en-US" dirty="0" smtClean="0">
                <a:solidFill>
                  <a:schemeClr val="bg1"/>
                </a:solidFill>
              </a:rPr>
              <a:t>actors </a:t>
            </a:r>
            <a:r>
              <a:rPr lang="en-US" dirty="0">
                <a:solidFill>
                  <a:schemeClr val="bg1"/>
                </a:solidFill>
              </a:rPr>
              <a:t>behind Muslims’ failure to realize this vision today </a:t>
            </a:r>
            <a:endParaRPr lang="en-US" dirty="0" smtClean="0">
              <a:solidFill>
                <a:schemeClr val="bg1"/>
              </a:solidFill>
            </a:endParaRPr>
          </a:p>
          <a:p>
            <a:r>
              <a:rPr lang="en-US" dirty="0" smtClean="0">
                <a:solidFill>
                  <a:schemeClr val="bg1"/>
                </a:solidFill>
              </a:rPr>
              <a:t>Islam emphasis on Justice in the Society</a:t>
            </a:r>
          </a:p>
          <a:p>
            <a:r>
              <a:rPr lang="en-US" dirty="0" smtClean="0">
                <a:solidFill>
                  <a:schemeClr val="bg1"/>
                </a:solidFill>
              </a:rPr>
              <a:t>Financial System can play role for Justice</a:t>
            </a:r>
          </a:p>
          <a:p>
            <a:r>
              <a:rPr lang="en-US" dirty="0" smtClean="0">
                <a:solidFill>
                  <a:schemeClr val="bg1"/>
                </a:solidFill>
              </a:rPr>
              <a:t>How Islamic Finance can do that?</a:t>
            </a:r>
          </a:p>
          <a:p>
            <a:r>
              <a:rPr lang="en-US" dirty="0">
                <a:solidFill>
                  <a:schemeClr val="bg1"/>
                </a:solidFill>
              </a:rPr>
              <a:t>it can promote sustainable development in conformity with the vision of the society expand employment and self-employment opportunities, increase supply of need-fulfilling goods and services, reduce concentration of wealth, and minimize inflationary </a:t>
            </a:r>
            <a:r>
              <a:rPr lang="en-US" dirty="0" smtClean="0">
                <a:solidFill>
                  <a:schemeClr val="bg1"/>
                </a:solidFill>
              </a:rPr>
              <a:t>pressures</a:t>
            </a:r>
          </a:p>
          <a:p>
            <a:r>
              <a:rPr lang="en-US" dirty="0" smtClean="0">
                <a:solidFill>
                  <a:schemeClr val="bg1"/>
                </a:solidFill>
              </a:rPr>
              <a:t>Financial Crisis due to Conventional Finance as Islamic Finance is Asset based finance which prevent balloon economy</a:t>
            </a:r>
          </a:p>
        </p:txBody>
      </p:sp>
    </p:spTree>
    <p:extLst>
      <p:ext uri="{BB962C8B-B14F-4D97-AF65-F5344CB8AC3E}">
        <p14:creationId xmlns:p14="http://schemas.microsoft.com/office/powerpoint/2010/main" val="1669244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3"/>
          <p:cNvSpPr txBox="1">
            <a:spLocks noGrp="1" noChangeArrowheads="1"/>
          </p:cNvSpPr>
          <p:nvPr>
            <p:ph type="title"/>
          </p:nvPr>
        </p:nvSpPr>
        <p:spPr bwMode="auto">
          <a:xfrm>
            <a:off x="571500" y="0"/>
            <a:ext cx="8283402" cy="952500"/>
          </a:xfrm>
          <a:prstGeom prst="rect">
            <a:avLst/>
          </a:prstGeom>
          <a:solidFill>
            <a:srgbClr val="35742A"/>
          </a:solidFill>
          <a:ln w="9525" algn="ctr">
            <a:noFill/>
            <a:miter lim="800000"/>
            <a:headEnd/>
            <a:tailEnd/>
          </a:ln>
          <a:effectLst/>
        </p:spPr>
        <p:txBody>
          <a:bodyPr anchor="ctr"/>
          <a:lstStyle/>
          <a:p>
            <a:pPr marL="381000" indent="-381000" algn="ctr">
              <a:lnSpc>
                <a:spcPct val="80000"/>
              </a:lnSpc>
              <a:spcBef>
                <a:spcPct val="20000"/>
              </a:spcBef>
            </a:pPr>
            <a:r>
              <a:rPr lang="en-GB" sz="3200" b="1" dirty="0" smtClean="0">
                <a:solidFill>
                  <a:srgbClr val="FFFFFF"/>
                </a:solidFill>
                <a:cs typeface="Arial" charset="0"/>
              </a:rPr>
              <a:t>Islamic finance Institution Worldwide</a:t>
            </a:r>
          </a:p>
        </p:txBody>
      </p:sp>
      <p:grpSp>
        <p:nvGrpSpPr>
          <p:cNvPr id="2" name="Group 4"/>
          <p:cNvGrpSpPr>
            <a:grpSpLocks/>
          </p:cNvGrpSpPr>
          <p:nvPr/>
        </p:nvGrpSpPr>
        <p:grpSpPr bwMode="auto">
          <a:xfrm>
            <a:off x="-154542" y="760463"/>
            <a:ext cx="9062070" cy="5697663"/>
            <a:chOff x="-65" y="377"/>
            <a:chExt cx="6920" cy="3835"/>
          </a:xfrm>
        </p:grpSpPr>
        <p:graphicFrame>
          <p:nvGraphicFramePr>
            <p:cNvPr id="5" name="Object 5"/>
            <p:cNvGraphicFramePr>
              <a:graphicFrameLocks noChangeAspect="1"/>
            </p:cNvGraphicFramePr>
            <p:nvPr>
              <p:extLst>
                <p:ext uri="{D42A27DB-BD31-4B8C-83A1-F6EECF244321}">
                  <p14:modId xmlns:p14="http://schemas.microsoft.com/office/powerpoint/2010/main" val="2729978569"/>
                </p:ext>
              </p:extLst>
            </p:nvPr>
          </p:nvGraphicFramePr>
          <p:xfrm>
            <a:off x="-65" y="1043"/>
            <a:ext cx="6283" cy="3169"/>
          </p:xfrm>
          <a:graphic>
            <a:graphicData uri="http://schemas.openxmlformats.org/presentationml/2006/ole">
              <mc:AlternateContent xmlns:mc="http://schemas.openxmlformats.org/markup-compatibility/2006">
                <mc:Choice xmlns:v="urn:schemas-microsoft-com:vml" Requires="v">
                  <p:oleObj spid="_x0000_s24592" name="Clip" r:id="rId3" imgW="32379480" imgH="16336080" progId="">
                    <p:embed/>
                  </p:oleObj>
                </mc:Choice>
                <mc:Fallback>
                  <p:oleObj name="Clip" r:id="rId3" imgW="32379480" imgH="16336080" progId="">
                    <p:embed/>
                    <p:pic>
                      <p:nvPicPr>
                        <p:cNvPr id="0" name="Picture 2"/>
                        <p:cNvPicPr>
                          <a:picLocks noChangeAspect="1" noChangeArrowheads="1"/>
                        </p:cNvPicPr>
                        <p:nvPr/>
                      </p:nvPicPr>
                      <p:blipFill>
                        <a:blip r:embed="rId4">
                          <a:lum bright="-6000" contrast="-24000"/>
                          <a:extLst>
                            <a:ext uri="{28A0092B-C50C-407E-A947-70E740481C1C}">
                              <a14:useLocalDpi xmlns:a14="http://schemas.microsoft.com/office/drawing/2010/main" val="0"/>
                            </a:ext>
                          </a:extLst>
                        </a:blip>
                        <a:srcRect/>
                        <a:stretch>
                          <a:fillRect/>
                        </a:stretch>
                      </p:blipFill>
                      <p:spPr bwMode="auto">
                        <a:xfrm>
                          <a:off x="-65" y="1043"/>
                          <a:ext cx="6283" cy="31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6"/>
            <p:cNvSpPr>
              <a:spLocks noChangeArrowheads="1"/>
            </p:cNvSpPr>
            <p:nvPr/>
          </p:nvSpPr>
          <p:spPr bwMode="auto">
            <a:xfrm>
              <a:off x="158" y="1334"/>
              <a:ext cx="1795" cy="631"/>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rgbClr val="008000"/>
                  </a:solidFill>
                  <a:latin typeface="Arial" pitchFamily="34" charset="0"/>
                </a:rPr>
                <a:t>United States: </a:t>
              </a:r>
              <a:r>
                <a:rPr lang="en-US" sz="1500" b="1" u="sng" dirty="0" smtClean="0">
                  <a:solidFill>
                    <a:srgbClr val="008000"/>
                  </a:solidFill>
                  <a:latin typeface="Arial" pitchFamily="34" charset="0"/>
                </a:rPr>
                <a:t>3</a:t>
              </a:r>
              <a:endParaRPr lang="en-US" sz="1300" dirty="0">
                <a:solidFill>
                  <a:schemeClr val="tx1"/>
                </a:solidFill>
                <a:latin typeface="Arial" pitchFamily="34" charset="0"/>
              </a:endParaRPr>
            </a:p>
            <a:p>
              <a:pPr eaLnBrk="0" hangingPunct="0">
                <a:buFontTx/>
                <a:buChar char="•"/>
              </a:pPr>
              <a:r>
                <a:rPr lang="en-US" sz="1300" dirty="0">
                  <a:solidFill>
                    <a:schemeClr val="bg1"/>
                  </a:solidFill>
                  <a:latin typeface="Arial" pitchFamily="34" charset="0"/>
                </a:rPr>
                <a:t>Helping Hands</a:t>
              </a:r>
            </a:p>
            <a:p>
              <a:pPr eaLnBrk="0" hangingPunct="0">
                <a:buFontTx/>
                <a:buChar char="•"/>
              </a:pPr>
              <a:r>
                <a:rPr lang="en-US" sz="1300" dirty="0" smtClean="0">
                  <a:solidFill>
                    <a:schemeClr val="bg1"/>
                  </a:solidFill>
                  <a:latin typeface="Arial" pitchFamily="34" charset="0"/>
                </a:rPr>
                <a:t>ISNA</a:t>
              </a:r>
              <a:endParaRPr lang="en-US" sz="1300" dirty="0">
                <a:solidFill>
                  <a:schemeClr val="bg1"/>
                </a:solidFill>
                <a:latin typeface="Arial" pitchFamily="34" charset="0"/>
              </a:endParaRPr>
            </a:p>
            <a:p>
              <a:pPr eaLnBrk="0" hangingPunct="0">
                <a:buFontTx/>
                <a:buChar char="•"/>
              </a:pPr>
              <a:r>
                <a:rPr lang="en-US" sz="1300" dirty="0" err="1" smtClean="0">
                  <a:solidFill>
                    <a:schemeClr val="bg1"/>
                  </a:solidFill>
                  <a:latin typeface="Arial" pitchFamily="34" charset="0"/>
                </a:rPr>
                <a:t>Lariba</a:t>
              </a:r>
              <a:r>
                <a:rPr lang="en-US" sz="1300" dirty="0" smtClean="0">
                  <a:solidFill>
                    <a:schemeClr val="bg1"/>
                  </a:solidFill>
                  <a:latin typeface="Arial" pitchFamily="34" charset="0"/>
                </a:rPr>
                <a:t> </a:t>
              </a:r>
              <a:endParaRPr lang="en-US" sz="1300" b="1" dirty="0">
                <a:solidFill>
                  <a:schemeClr val="bg1"/>
                </a:solidFill>
                <a:latin typeface="Arial" pitchFamily="34" charset="0"/>
              </a:endParaRPr>
            </a:p>
          </p:txBody>
        </p:sp>
        <p:sp>
          <p:nvSpPr>
            <p:cNvPr id="7" name="Rectangle 7"/>
            <p:cNvSpPr>
              <a:spLocks noChangeArrowheads="1"/>
            </p:cNvSpPr>
            <p:nvPr/>
          </p:nvSpPr>
          <p:spPr bwMode="auto">
            <a:xfrm>
              <a:off x="3147" y="377"/>
              <a:ext cx="1056" cy="836"/>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rgbClr val="008000"/>
                  </a:solidFill>
                  <a:latin typeface="Arial" pitchFamily="34" charset="0"/>
                </a:rPr>
                <a:t>Germany:2</a:t>
              </a:r>
            </a:p>
            <a:p>
              <a:pPr eaLnBrk="0" hangingPunct="0">
                <a:buFontTx/>
                <a:buChar char="•"/>
              </a:pPr>
              <a:r>
                <a:rPr lang="en-US" sz="1300" dirty="0">
                  <a:solidFill>
                    <a:schemeClr val="bg1"/>
                  </a:solidFill>
                  <a:latin typeface="Arial" pitchFamily="34" charset="0"/>
                </a:rPr>
                <a:t>- Muslim Society</a:t>
              </a:r>
            </a:p>
            <a:p>
              <a:pPr eaLnBrk="0" hangingPunct="0">
                <a:buFontTx/>
                <a:buChar char="•"/>
              </a:pPr>
              <a:r>
                <a:rPr lang="en-US" sz="1500" b="1" u="sng" dirty="0">
                  <a:solidFill>
                    <a:srgbClr val="008000"/>
                  </a:solidFill>
                  <a:latin typeface="Arial" pitchFamily="34" charset="0"/>
                </a:rPr>
                <a:t>Switzerland: </a:t>
              </a:r>
              <a:r>
                <a:rPr lang="en-US" sz="1500" b="1" u="sng" dirty="0" smtClean="0">
                  <a:solidFill>
                    <a:srgbClr val="008000"/>
                  </a:solidFill>
                  <a:latin typeface="Arial" pitchFamily="34" charset="0"/>
                </a:rPr>
                <a:t>2</a:t>
              </a:r>
              <a:endParaRPr lang="en-US" sz="1300" b="1" dirty="0">
                <a:solidFill>
                  <a:schemeClr val="tx1"/>
                </a:solidFill>
                <a:latin typeface="Arial" pitchFamily="34" charset="0"/>
              </a:endParaRPr>
            </a:p>
          </p:txBody>
        </p:sp>
        <p:sp>
          <p:nvSpPr>
            <p:cNvPr id="8" name="Rectangle 8"/>
            <p:cNvSpPr>
              <a:spLocks noChangeArrowheads="1"/>
            </p:cNvSpPr>
            <p:nvPr/>
          </p:nvSpPr>
          <p:spPr bwMode="auto">
            <a:xfrm>
              <a:off x="1802" y="751"/>
              <a:ext cx="1480" cy="1170"/>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rgbClr val="008000"/>
                  </a:solidFill>
                  <a:latin typeface="Arial" pitchFamily="34" charset="0"/>
                </a:rPr>
                <a:t>UK: </a:t>
              </a:r>
              <a:r>
                <a:rPr lang="en-US" sz="1500" b="1" u="sng" dirty="0" smtClean="0">
                  <a:solidFill>
                    <a:srgbClr val="008000"/>
                  </a:solidFill>
                  <a:latin typeface="Arial" pitchFamily="34" charset="0"/>
                </a:rPr>
                <a:t>5</a:t>
              </a:r>
              <a:endParaRPr lang="en-US" sz="1500" b="1" u="sng" dirty="0">
                <a:solidFill>
                  <a:srgbClr val="008000"/>
                </a:solidFill>
                <a:latin typeface="Arial" pitchFamily="34" charset="0"/>
              </a:endParaRPr>
            </a:p>
            <a:p>
              <a:pPr eaLnBrk="0" hangingPunct="0">
                <a:buFontTx/>
                <a:buChar char="•"/>
              </a:pPr>
              <a:r>
                <a:rPr lang="en-US" sz="1300" dirty="0">
                  <a:solidFill>
                    <a:schemeClr val="bg1"/>
                  </a:solidFill>
                  <a:latin typeface="Arial" pitchFamily="34" charset="0"/>
                </a:rPr>
                <a:t>- HSBC </a:t>
              </a:r>
              <a:r>
                <a:rPr lang="en-US" sz="1300" dirty="0" err="1">
                  <a:solidFill>
                    <a:schemeClr val="bg1"/>
                  </a:solidFill>
                  <a:latin typeface="Arial" pitchFamily="34" charset="0"/>
                </a:rPr>
                <a:t>Amanah</a:t>
              </a:r>
              <a:endParaRPr lang="en-US" sz="1300" dirty="0">
                <a:solidFill>
                  <a:schemeClr val="bg1"/>
                </a:solidFill>
                <a:latin typeface="Arial" pitchFamily="34" charset="0"/>
              </a:endParaRPr>
            </a:p>
            <a:p>
              <a:pPr eaLnBrk="0" hangingPunct="0">
                <a:buFontTx/>
                <a:buChar char="•"/>
              </a:pPr>
              <a:r>
                <a:rPr lang="en-US" sz="1300" dirty="0">
                  <a:solidFill>
                    <a:schemeClr val="bg1"/>
                  </a:solidFill>
                  <a:latin typeface="Arial" pitchFamily="34" charset="0"/>
                </a:rPr>
                <a:t>- Muslim Aid </a:t>
              </a:r>
            </a:p>
            <a:p>
              <a:pPr eaLnBrk="0" hangingPunct="0">
                <a:buFontTx/>
                <a:buChar char="•"/>
              </a:pPr>
              <a:r>
                <a:rPr lang="en-US" sz="1300" dirty="0">
                  <a:solidFill>
                    <a:schemeClr val="bg1"/>
                  </a:solidFill>
                  <a:latin typeface="Arial" pitchFamily="34" charset="0"/>
                </a:rPr>
                <a:t>- Islamic </a:t>
              </a:r>
              <a:r>
                <a:rPr lang="en-US" sz="1300" dirty="0" smtClean="0">
                  <a:solidFill>
                    <a:schemeClr val="bg1"/>
                  </a:solidFill>
                  <a:latin typeface="Arial" pitchFamily="34" charset="0"/>
                </a:rPr>
                <a:t>Relief</a:t>
              </a:r>
            </a:p>
            <a:p>
              <a:pPr eaLnBrk="0" hangingPunct="0">
                <a:buFontTx/>
                <a:buChar char="•"/>
              </a:pPr>
              <a:r>
                <a:rPr lang="en-US" altLang="ja-JP" sz="1300" dirty="0" smtClean="0">
                  <a:solidFill>
                    <a:schemeClr val="bg1"/>
                  </a:solidFill>
                  <a:latin typeface="Arial" pitchFamily="34" charset="0"/>
                </a:rPr>
                <a:t>Faith Matters</a:t>
              </a:r>
              <a:endParaRPr lang="en-US" sz="1300" dirty="0">
                <a:solidFill>
                  <a:schemeClr val="bg1"/>
                </a:solidFill>
                <a:latin typeface="Arial" pitchFamily="34" charset="0"/>
              </a:endParaRPr>
            </a:p>
            <a:p>
              <a:pPr eaLnBrk="0" hangingPunct="0">
                <a:buFontTx/>
                <a:buChar char="•"/>
              </a:pPr>
              <a:r>
                <a:rPr lang="en-US" sz="1300" dirty="0">
                  <a:solidFill>
                    <a:schemeClr val="bg1"/>
                  </a:solidFill>
                  <a:latin typeface="Arial" pitchFamily="34" charset="0"/>
                </a:rPr>
                <a:t>- The </a:t>
              </a:r>
              <a:r>
                <a:rPr lang="en-US" sz="1300" dirty="0" err="1">
                  <a:solidFill>
                    <a:schemeClr val="bg1"/>
                  </a:solidFill>
                  <a:latin typeface="Arial" pitchFamily="34" charset="0"/>
                </a:rPr>
                <a:t>Halal</a:t>
              </a:r>
              <a:r>
                <a:rPr lang="en-US" sz="1300" dirty="0">
                  <a:solidFill>
                    <a:schemeClr val="bg1"/>
                  </a:solidFill>
                  <a:latin typeface="Arial" pitchFamily="34" charset="0"/>
                </a:rPr>
                <a:t> Mutual Investment </a:t>
              </a:r>
              <a:r>
                <a:rPr lang="en-US" sz="1300" dirty="0">
                  <a:solidFill>
                    <a:schemeClr val="tx1"/>
                  </a:solidFill>
                  <a:latin typeface="Arial" pitchFamily="34" charset="0"/>
                </a:rPr>
                <a:t>Company</a:t>
              </a:r>
            </a:p>
            <a:p>
              <a:pPr eaLnBrk="0" hangingPunct="0">
                <a:buFontTx/>
                <a:buChar char="•"/>
              </a:pPr>
              <a:endParaRPr lang="en-US" sz="1300" b="1" dirty="0">
                <a:solidFill>
                  <a:schemeClr val="tx1"/>
                </a:solidFill>
                <a:latin typeface="Arial" pitchFamily="34" charset="0"/>
              </a:endParaRPr>
            </a:p>
          </p:txBody>
        </p:sp>
        <p:sp>
          <p:nvSpPr>
            <p:cNvPr id="9" name="Rectangle 9"/>
            <p:cNvSpPr>
              <a:spLocks noChangeArrowheads="1"/>
            </p:cNvSpPr>
            <p:nvPr/>
          </p:nvSpPr>
          <p:spPr bwMode="auto">
            <a:xfrm>
              <a:off x="3194" y="1352"/>
              <a:ext cx="1794" cy="486"/>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rgbClr val="008000"/>
                  </a:solidFill>
                  <a:latin typeface="Arial" pitchFamily="34" charset="0"/>
                </a:rPr>
                <a:t>Bahrain: </a:t>
              </a:r>
              <a:r>
                <a:rPr lang="en-US" sz="1500" b="1" u="sng" dirty="0" smtClean="0">
                  <a:solidFill>
                    <a:srgbClr val="008000"/>
                  </a:solidFill>
                  <a:latin typeface="Arial" pitchFamily="34" charset="0"/>
                </a:rPr>
                <a:t>2</a:t>
              </a:r>
            </a:p>
            <a:p>
              <a:pPr eaLnBrk="0" hangingPunct="0"/>
              <a:r>
                <a:rPr lang="en-US" sz="1200" u="sng" dirty="0" smtClean="0">
                  <a:solidFill>
                    <a:schemeClr val="bg1"/>
                  </a:solidFill>
                  <a:latin typeface="Arial" pitchFamily="34" charset="0"/>
                </a:rPr>
                <a:t>Family Bank</a:t>
              </a:r>
              <a:r>
                <a:rPr lang="en-US" sz="1200" dirty="0" smtClean="0">
                  <a:solidFill>
                    <a:schemeClr val="bg1"/>
                  </a:solidFill>
                  <a:latin typeface="Arial" pitchFamily="34" charset="0"/>
                </a:rPr>
                <a:t> </a:t>
              </a:r>
              <a:endParaRPr lang="en-US" sz="1200" dirty="0">
                <a:solidFill>
                  <a:schemeClr val="bg1"/>
                </a:solidFill>
                <a:latin typeface="Arial" pitchFamily="34" charset="0"/>
              </a:endParaRPr>
            </a:p>
            <a:p>
              <a:pPr eaLnBrk="0" hangingPunct="0">
                <a:buFontTx/>
                <a:buChar char="•"/>
              </a:pPr>
              <a:endParaRPr lang="en-US" sz="1300" b="1" dirty="0">
                <a:solidFill>
                  <a:schemeClr val="tx1"/>
                </a:solidFill>
                <a:latin typeface="Arial" pitchFamily="34" charset="0"/>
              </a:endParaRPr>
            </a:p>
          </p:txBody>
        </p:sp>
        <p:sp>
          <p:nvSpPr>
            <p:cNvPr id="10" name="Rectangle 10"/>
            <p:cNvSpPr>
              <a:spLocks noChangeArrowheads="1"/>
            </p:cNvSpPr>
            <p:nvPr/>
          </p:nvSpPr>
          <p:spPr bwMode="auto">
            <a:xfrm>
              <a:off x="5127" y="2743"/>
              <a:ext cx="1719" cy="766"/>
            </a:xfrm>
            <a:prstGeom prst="rect">
              <a:avLst/>
            </a:prstGeom>
            <a:noFill/>
            <a:ln w="9525">
              <a:noFill/>
              <a:miter lim="800000"/>
              <a:headEnd/>
              <a:tailEnd/>
            </a:ln>
          </p:spPr>
          <p:txBody>
            <a:bodyPr wrap="square" lIns="105365" tIns="52682" rIns="105365" bIns="52682">
              <a:spAutoFit/>
            </a:bodyPr>
            <a:lstStyle/>
            <a:p>
              <a:pPr eaLnBrk="0" hangingPunct="0">
                <a:buFontTx/>
                <a:buChar char="•"/>
              </a:pPr>
              <a:r>
                <a:rPr lang="en-US" sz="1500" b="1" u="sng" dirty="0">
                  <a:solidFill>
                    <a:srgbClr val="008000"/>
                  </a:solidFill>
                  <a:latin typeface="Arial" pitchFamily="34" charset="0"/>
                </a:rPr>
                <a:t>Malaysia: 11</a:t>
              </a:r>
              <a:endParaRPr lang="en-US" sz="1600" b="1" u="sng" dirty="0">
                <a:solidFill>
                  <a:schemeClr val="tx1"/>
                </a:solidFill>
                <a:latin typeface="Arial" pitchFamily="34" charset="0"/>
              </a:endParaRPr>
            </a:p>
            <a:p>
              <a:pPr eaLnBrk="0" hangingPunct="0">
                <a:buFontTx/>
                <a:buChar char="•"/>
              </a:pPr>
              <a:r>
                <a:rPr lang="en-US" sz="1300" dirty="0">
                  <a:solidFill>
                    <a:schemeClr val="bg1"/>
                  </a:solidFill>
                  <a:latin typeface="Arial" pitchFamily="34" charset="0"/>
                </a:rPr>
                <a:t>2 - Pure Islamic Banks (Bank Islam, Bank </a:t>
              </a:r>
              <a:r>
                <a:rPr lang="en-US" sz="1300" dirty="0" err="1">
                  <a:solidFill>
                    <a:schemeClr val="bg1"/>
                  </a:solidFill>
                  <a:latin typeface="Arial" pitchFamily="34" charset="0"/>
                </a:rPr>
                <a:t>Muamalat</a:t>
              </a:r>
              <a:r>
                <a:rPr lang="en-US" sz="1300" dirty="0">
                  <a:solidFill>
                    <a:schemeClr val="bg1"/>
                  </a:solidFill>
                  <a:latin typeface="Arial" pitchFamily="34" charset="0"/>
                </a:rPr>
                <a:t>)</a:t>
              </a:r>
            </a:p>
            <a:p>
              <a:pPr eaLnBrk="0" hangingPunct="0">
                <a:buFontTx/>
                <a:buChar char="•"/>
              </a:pPr>
              <a:r>
                <a:rPr lang="en-US" sz="1300" dirty="0">
                  <a:solidFill>
                    <a:schemeClr val="bg1"/>
                  </a:solidFill>
                  <a:latin typeface="Arial" pitchFamily="34" charset="0"/>
                </a:rPr>
                <a:t>Rest </a:t>
              </a:r>
              <a:r>
                <a:rPr lang="en-US" sz="1300" dirty="0" smtClean="0">
                  <a:solidFill>
                    <a:schemeClr val="bg1"/>
                  </a:solidFill>
                  <a:latin typeface="Arial" pitchFamily="34" charset="0"/>
                </a:rPr>
                <a:t>- banks</a:t>
              </a:r>
              <a:endParaRPr lang="en-US" sz="1300" b="1" dirty="0">
                <a:solidFill>
                  <a:schemeClr val="bg1"/>
                </a:solidFill>
                <a:latin typeface="Arial" pitchFamily="34" charset="0"/>
              </a:endParaRPr>
            </a:p>
          </p:txBody>
        </p:sp>
        <p:sp>
          <p:nvSpPr>
            <p:cNvPr id="11" name="Rectangle 11"/>
            <p:cNvSpPr>
              <a:spLocks noChangeArrowheads="1"/>
            </p:cNvSpPr>
            <p:nvPr/>
          </p:nvSpPr>
          <p:spPr bwMode="auto">
            <a:xfrm>
              <a:off x="3696" y="3024"/>
              <a:ext cx="1795" cy="213"/>
            </a:xfrm>
            <a:prstGeom prst="rect">
              <a:avLst/>
            </a:prstGeom>
            <a:noFill/>
            <a:ln w="9525">
              <a:noFill/>
              <a:miter lim="800000"/>
              <a:headEnd/>
              <a:tailEnd/>
            </a:ln>
          </p:spPr>
          <p:txBody>
            <a:bodyPr lIns="105365" tIns="52682" rIns="105365" bIns="52682">
              <a:spAutoFit/>
            </a:bodyPr>
            <a:lstStyle/>
            <a:p>
              <a:pPr eaLnBrk="0" hangingPunct="0">
                <a:buFontTx/>
                <a:buChar char="•"/>
              </a:pPr>
              <a:endParaRPr lang="en-US" sz="1300" b="1">
                <a:solidFill>
                  <a:schemeClr val="tx1"/>
                </a:solidFill>
                <a:latin typeface="Arial" pitchFamily="34" charset="0"/>
              </a:endParaRPr>
            </a:p>
          </p:txBody>
        </p:sp>
        <p:sp>
          <p:nvSpPr>
            <p:cNvPr id="12" name="Rectangle 12"/>
            <p:cNvSpPr>
              <a:spLocks noChangeArrowheads="1"/>
            </p:cNvSpPr>
            <p:nvPr/>
          </p:nvSpPr>
          <p:spPr bwMode="auto">
            <a:xfrm>
              <a:off x="4223" y="604"/>
              <a:ext cx="1865" cy="654"/>
            </a:xfrm>
            <a:prstGeom prst="rect">
              <a:avLst/>
            </a:prstGeom>
            <a:noFill/>
            <a:ln w="9525">
              <a:noFill/>
              <a:miter lim="800000"/>
              <a:headEnd/>
              <a:tailEnd/>
            </a:ln>
          </p:spPr>
          <p:txBody>
            <a:bodyPr wrap="square" lIns="105365" tIns="52682" rIns="105365" bIns="52682">
              <a:spAutoFit/>
            </a:bodyPr>
            <a:lstStyle/>
            <a:p>
              <a:pPr eaLnBrk="0" hangingPunct="0">
                <a:buFontTx/>
                <a:buChar char="•"/>
              </a:pPr>
              <a:r>
                <a:rPr lang="en-US" sz="1500" b="1" u="sng" dirty="0">
                  <a:solidFill>
                    <a:srgbClr val="008000"/>
                  </a:solidFill>
                  <a:latin typeface="Arial" pitchFamily="34" charset="0"/>
                </a:rPr>
                <a:t>UAE: </a:t>
              </a:r>
              <a:r>
                <a:rPr lang="en-US" sz="1500" b="1" u="sng" dirty="0" smtClean="0">
                  <a:solidFill>
                    <a:srgbClr val="008000"/>
                  </a:solidFill>
                  <a:latin typeface="Arial" pitchFamily="34" charset="0"/>
                </a:rPr>
                <a:t>4</a:t>
              </a:r>
              <a:endParaRPr lang="en-US" sz="1500" b="1" u="sng" dirty="0">
                <a:solidFill>
                  <a:srgbClr val="008000"/>
                </a:solidFill>
                <a:latin typeface="Arial" pitchFamily="34" charset="0"/>
              </a:endParaRPr>
            </a:p>
            <a:p>
              <a:pPr eaLnBrk="0" hangingPunct="0">
                <a:buFontTx/>
                <a:buChar char="•"/>
              </a:pPr>
              <a:r>
                <a:rPr lang="en-US" sz="1300" dirty="0">
                  <a:solidFill>
                    <a:schemeClr val="bg1"/>
                  </a:solidFill>
                  <a:latin typeface="Arial" pitchFamily="34" charset="0"/>
                </a:rPr>
                <a:t>- Dubai Islamic Bank</a:t>
              </a:r>
            </a:p>
            <a:p>
              <a:pPr eaLnBrk="0" hangingPunct="0">
                <a:buFontTx/>
                <a:buChar char="•"/>
              </a:pPr>
              <a:r>
                <a:rPr lang="en-US" sz="1300" dirty="0">
                  <a:solidFill>
                    <a:schemeClr val="bg1"/>
                  </a:solidFill>
                  <a:latin typeface="Arial" pitchFamily="34" charset="0"/>
                </a:rPr>
                <a:t>- Abu Dhabi Islamic Bank</a:t>
              </a:r>
            </a:p>
            <a:p>
              <a:pPr eaLnBrk="0" hangingPunct="0">
                <a:buFontTx/>
                <a:buChar char="•"/>
              </a:pPr>
              <a:r>
                <a:rPr lang="en-US" sz="1300" dirty="0">
                  <a:solidFill>
                    <a:schemeClr val="bg1"/>
                  </a:solidFill>
                  <a:latin typeface="Arial" pitchFamily="34" charset="0"/>
                </a:rPr>
                <a:t>- HSBC </a:t>
              </a:r>
              <a:r>
                <a:rPr lang="en-US" sz="1300" dirty="0" err="1">
                  <a:solidFill>
                    <a:schemeClr val="bg1"/>
                  </a:solidFill>
                  <a:latin typeface="Arial" pitchFamily="34" charset="0"/>
                </a:rPr>
                <a:t>Amanah</a:t>
              </a:r>
              <a:endParaRPr lang="en-US" sz="1300" b="1" dirty="0">
                <a:solidFill>
                  <a:schemeClr val="bg1"/>
                </a:solidFill>
                <a:latin typeface="Arial" pitchFamily="34" charset="0"/>
              </a:endParaRPr>
            </a:p>
          </p:txBody>
        </p:sp>
        <p:sp>
          <p:nvSpPr>
            <p:cNvPr id="13" name="Rectangle 13"/>
            <p:cNvSpPr>
              <a:spLocks noChangeArrowheads="1"/>
            </p:cNvSpPr>
            <p:nvPr/>
          </p:nvSpPr>
          <p:spPr bwMode="auto">
            <a:xfrm>
              <a:off x="5155" y="1556"/>
              <a:ext cx="1653" cy="631"/>
            </a:xfrm>
            <a:prstGeom prst="rect">
              <a:avLst/>
            </a:prstGeom>
            <a:noFill/>
            <a:ln w="9525">
              <a:noFill/>
              <a:miter lim="800000"/>
              <a:headEnd/>
              <a:tailEnd/>
            </a:ln>
          </p:spPr>
          <p:txBody>
            <a:bodyPr wrap="square" lIns="105365" tIns="52682" rIns="105365" bIns="52682">
              <a:spAutoFit/>
            </a:bodyPr>
            <a:lstStyle/>
            <a:p>
              <a:pPr eaLnBrk="0" hangingPunct="0">
                <a:buFontTx/>
                <a:buChar char="•"/>
              </a:pPr>
              <a:r>
                <a:rPr lang="en-US" sz="1500" b="1" u="sng" dirty="0">
                  <a:solidFill>
                    <a:srgbClr val="008000"/>
                  </a:solidFill>
                  <a:latin typeface="Arial" pitchFamily="34" charset="0"/>
                </a:rPr>
                <a:t>  </a:t>
              </a:r>
              <a:r>
                <a:rPr lang="en-US" sz="1500" b="1" u="sng" dirty="0" smtClean="0">
                  <a:solidFill>
                    <a:srgbClr val="008000"/>
                  </a:solidFill>
                  <a:latin typeface="Arial" pitchFamily="34" charset="0"/>
                </a:rPr>
                <a:t>Afghanistan 9: </a:t>
              </a:r>
              <a:endParaRPr lang="en-US" sz="1600" b="1" u="sng" dirty="0">
                <a:solidFill>
                  <a:schemeClr val="tx1"/>
                </a:solidFill>
                <a:latin typeface="Arial" pitchFamily="34" charset="0"/>
              </a:endParaRPr>
            </a:p>
            <a:p>
              <a:pPr eaLnBrk="0" hangingPunct="0">
                <a:buFontTx/>
                <a:buChar char="•"/>
              </a:pPr>
              <a:r>
                <a:rPr lang="en-US" sz="1300" dirty="0">
                  <a:solidFill>
                    <a:schemeClr val="bg1"/>
                  </a:solidFill>
                  <a:latin typeface="Arial" pitchFamily="34" charset="0"/>
                </a:rPr>
                <a:t>- FINCA , WOCCU</a:t>
              </a:r>
            </a:p>
            <a:p>
              <a:pPr eaLnBrk="0" hangingPunct="0">
                <a:buFontTx/>
                <a:buChar char="•"/>
              </a:pPr>
              <a:r>
                <a:rPr lang="en-US" sz="1300" dirty="0">
                  <a:solidFill>
                    <a:schemeClr val="bg1"/>
                  </a:solidFill>
                  <a:latin typeface="Arial" pitchFamily="34" charset="0"/>
                </a:rPr>
                <a:t>- CHF</a:t>
              </a:r>
            </a:p>
            <a:p>
              <a:pPr eaLnBrk="0" hangingPunct="0">
                <a:buFontTx/>
                <a:buChar char="•"/>
              </a:pPr>
              <a:r>
                <a:rPr lang="en-US" sz="1300" b="1" dirty="0">
                  <a:solidFill>
                    <a:schemeClr val="bg1"/>
                  </a:solidFill>
                  <a:latin typeface="Arial" pitchFamily="34" charset="0"/>
                </a:rPr>
                <a:t> </a:t>
              </a:r>
              <a:r>
                <a:rPr lang="en-US" sz="1300" b="1" dirty="0" err="1">
                  <a:solidFill>
                    <a:schemeClr val="bg1"/>
                  </a:solidFill>
                  <a:latin typeface="Arial" pitchFamily="34" charset="0"/>
                </a:rPr>
                <a:t>Ariana</a:t>
              </a:r>
              <a:endParaRPr lang="en-US" sz="1300" b="1" dirty="0">
                <a:solidFill>
                  <a:schemeClr val="bg1"/>
                </a:solidFill>
                <a:latin typeface="Arial" pitchFamily="34" charset="0"/>
              </a:endParaRPr>
            </a:p>
          </p:txBody>
        </p:sp>
        <p:sp>
          <p:nvSpPr>
            <p:cNvPr id="14" name="Rectangle 14"/>
            <p:cNvSpPr>
              <a:spLocks noChangeArrowheads="1"/>
            </p:cNvSpPr>
            <p:nvPr/>
          </p:nvSpPr>
          <p:spPr bwMode="auto">
            <a:xfrm>
              <a:off x="4865" y="1178"/>
              <a:ext cx="1449" cy="496"/>
            </a:xfrm>
            <a:prstGeom prst="rect">
              <a:avLst/>
            </a:prstGeom>
            <a:noFill/>
            <a:ln w="9525">
              <a:noFill/>
              <a:miter lim="800000"/>
              <a:headEnd/>
              <a:tailEnd/>
            </a:ln>
          </p:spPr>
          <p:txBody>
            <a:bodyPr wrap="square" lIns="105365" tIns="52682" rIns="105365" bIns="52682">
              <a:spAutoFit/>
            </a:bodyPr>
            <a:lstStyle/>
            <a:p>
              <a:pPr eaLnBrk="0" hangingPunct="0">
                <a:buFontTx/>
                <a:buChar char="•"/>
              </a:pPr>
              <a:r>
                <a:rPr lang="en-US" sz="1500" b="1" u="sng" dirty="0">
                  <a:solidFill>
                    <a:srgbClr val="008000"/>
                  </a:solidFill>
                  <a:latin typeface="Arial" pitchFamily="34" charset="0"/>
                </a:rPr>
                <a:t>Kuwait: 2</a:t>
              </a:r>
            </a:p>
            <a:p>
              <a:pPr eaLnBrk="0" hangingPunct="0">
                <a:buFontTx/>
                <a:buChar char="•"/>
              </a:pPr>
              <a:r>
                <a:rPr lang="en-US" sz="1300" dirty="0">
                  <a:solidFill>
                    <a:schemeClr val="bg1"/>
                  </a:solidFill>
                  <a:latin typeface="Arial" pitchFamily="34" charset="0"/>
                </a:rPr>
                <a:t>- Kuwait Finance House</a:t>
              </a:r>
            </a:p>
          </p:txBody>
        </p:sp>
        <p:sp>
          <p:nvSpPr>
            <p:cNvPr id="15" name="Rectangle 15"/>
            <p:cNvSpPr>
              <a:spLocks noChangeArrowheads="1"/>
            </p:cNvSpPr>
            <p:nvPr/>
          </p:nvSpPr>
          <p:spPr bwMode="auto">
            <a:xfrm>
              <a:off x="4659" y="2073"/>
              <a:ext cx="792" cy="234"/>
            </a:xfrm>
            <a:prstGeom prst="rect">
              <a:avLst/>
            </a:prstGeom>
            <a:noFill/>
            <a:ln w="9525">
              <a:noFill/>
              <a:miter lim="800000"/>
              <a:headEnd/>
              <a:tailEnd/>
            </a:ln>
          </p:spPr>
          <p:txBody>
            <a:bodyPr wrap="square" lIns="105365" tIns="52682" rIns="105365" bIns="52682">
              <a:spAutoFit/>
            </a:bodyPr>
            <a:lstStyle/>
            <a:p>
              <a:pPr eaLnBrk="0" hangingPunct="0">
                <a:buFontTx/>
                <a:buChar char="•"/>
              </a:pPr>
              <a:r>
                <a:rPr lang="en-US" sz="1500" b="1" u="sng" dirty="0">
                  <a:solidFill>
                    <a:srgbClr val="008000"/>
                  </a:solidFill>
                  <a:latin typeface="Arial" pitchFamily="34" charset="0"/>
                </a:rPr>
                <a:t>Iran: 8</a:t>
              </a:r>
            </a:p>
          </p:txBody>
        </p:sp>
        <p:sp>
          <p:nvSpPr>
            <p:cNvPr id="16" name="Rectangle 16"/>
            <p:cNvSpPr>
              <a:spLocks noChangeArrowheads="1"/>
            </p:cNvSpPr>
            <p:nvPr/>
          </p:nvSpPr>
          <p:spPr bwMode="auto">
            <a:xfrm>
              <a:off x="2481" y="2654"/>
              <a:ext cx="1796" cy="514"/>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rgbClr val="008000"/>
                  </a:solidFill>
                  <a:latin typeface="Arial" pitchFamily="34" charset="0"/>
                </a:rPr>
                <a:t>Egypt: </a:t>
              </a:r>
              <a:r>
                <a:rPr lang="en-US" sz="1500" b="1" u="sng" dirty="0" smtClean="0">
                  <a:solidFill>
                    <a:srgbClr val="008000"/>
                  </a:solidFill>
                  <a:latin typeface="Arial" pitchFamily="34" charset="0"/>
                </a:rPr>
                <a:t>3</a:t>
              </a:r>
              <a:endParaRPr lang="en-US" sz="1500" b="1" u="sng" dirty="0">
                <a:solidFill>
                  <a:srgbClr val="008000"/>
                </a:solidFill>
                <a:latin typeface="Arial" pitchFamily="34" charset="0"/>
              </a:endParaRPr>
            </a:p>
            <a:p>
              <a:pPr eaLnBrk="0" hangingPunct="0">
                <a:buFontTx/>
                <a:buChar char="•"/>
              </a:pPr>
              <a:r>
                <a:rPr lang="en-US" sz="1300" dirty="0">
                  <a:solidFill>
                    <a:schemeClr val="bg1"/>
                  </a:solidFill>
                  <a:latin typeface="Arial" pitchFamily="34" charset="0"/>
                </a:rPr>
                <a:t>- </a:t>
              </a:r>
              <a:r>
                <a:rPr lang="en-US" sz="1300" dirty="0" err="1">
                  <a:solidFill>
                    <a:schemeClr val="bg1"/>
                  </a:solidFill>
                  <a:latin typeface="Arial" pitchFamily="34" charset="0"/>
                </a:rPr>
                <a:t>Alwatany</a:t>
              </a:r>
              <a:r>
                <a:rPr lang="en-US" sz="1300" dirty="0">
                  <a:solidFill>
                    <a:schemeClr val="bg1"/>
                  </a:solidFill>
                  <a:latin typeface="Arial" pitchFamily="34" charset="0"/>
                </a:rPr>
                <a:t> Bank of Egypt</a:t>
              </a:r>
            </a:p>
            <a:p>
              <a:pPr eaLnBrk="0" hangingPunct="0">
                <a:buFontTx/>
                <a:buChar char="•"/>
              </a:pPr>
              <a:r>
                <a:rPr lang="en-US" sz="1300" dirty="0">
                  <a:solidFill>
                    <a:schemeClr val="bg1"/>
                  </a:solidFill>
                  <a:latin typeface="Arial" pitchFamily="34" charset="0"/>
                </a:rPr>
                <a:t>- Egyptian Saudi Finance </a:t>
              </a:r>
              <a:endParaRPr lang="en-US" sz="1300" b="1" dirty="0">
                <a:solidFill>
                  <a:schemeClr val="bg1"/>
                </a:solidFill>
                <a:latin typeface="Arial" pitchFamily="34" charset="0"/>
              </a:endParaRPr>
            </a:p>
          </p:txBody>
        </p:sp>
        <p:sp>
          <p:nvSpPr>
            <p:cNvPr id="17" name="Rectangle 17"/>
            <p:cNvSpPr>
              <a:spLocks noChangeArrowheads="1"/>
            </p:cNvSpPr>
            <p:nvPr/>
          </p:nvSpPr>
          <p:spPr bwMode="auto">
            <a:xfrm>
              <a:off x="4887" y="3666"/>
              <a:ext cx="1795" cy="362"/>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chemeClr val="accent2">
                      <a:lumMod val="75000"/>
                    </a:schemeClr>
                  </a:solidFill>
                  <a:latin typeface="Arial" pitchFamily="34" charset="0"/>
                </a:rPr>
                <a:t>Indonesia: </a:t>
              </a:r>
              <a:r>
                <a:rPr lang="en-US" sz="1500" b="1" u="sng" dirty="0" smtClean="0">
                  <a:solidFill>
                    <a:schemeClr val="accent2">
                      <a:lumMod val="75000"/>
                    </a:schemeClr>
                  </a:solidFill>
                  <a:latin typeface="Arial" pitchFamily="34" charset="0"/>
                </a:rPr>
                <a:t>133</a:t>
              </a:r>
            </a:p>
            <a:p>
              <a:pPr eaLnBrk="0" hangingPunct="0">
                <a:buFontTx/>
                <a:buChar char="•"/>
              </a:pPr>
              <a:r>
                <a:rPr lang="en-US" sz="1300" dirty="0" smtClean="0">
                  <a:solidFill>
                    <a:schemeClr val="bg1"/>
                  </a:solidFill>
                  <a:latin typeface="Arial" pitchFamily="34" charset="0"/>
                </a:rPr>
                <a:t>BPRS , BMT.</a:t>
              </a:r>
              <a:endParaRPr lang="en-US" sz="1300" dirty="0">
                <a:solidFill>
                  <a:schemeClr val="bg1"/>
                </a:solidFill>
                <a:latin typeface="Arial" pitchFamily="34" charset="0"/>
              </a:endParaRPr>
            </a:p>
          </p:txBody>
        </p:sp>
        <p:sp>
          <p:nvSpPr>
            <p:cNvPr id="18" name="Line 18"/>
            <p:cNvSpPr>
              <a:spLocks noChangeShapeType="1"/>
            </p:cNvSpPr>
            <p:nvPr/>
          </p:nvSpPr>
          <p:spPr bwMode="auto">
            <a:xfrm>
              <a:off x="3749" y="2707"/>
              <a:ext cx="306" cy="726"/>
            </a:xfrm>
            <a:prstGeom prst="line">
              <a:avLst/>
            </a:prstGeom>
            <a:ln>
              <a:headEnd type="triangle" w="med" len="med"/>
              <a:tailEn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19" name="Line 19"/>
            <p:cNvSpPr>
              <a:spLocks noChangeShapeType="1"/>
            </p:cNvSpPr>
            <p:nvPr/>
          </p:nvSpPr>
          <p:spPr bwMode="auto">
            <a:xfrm flipV="1">
              <a:off x="3168" y="2654"/>
              <a:ext cx="317" cy="159"/>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none" anchor="ctr">
              <a:spAutoFit/>
            </a:bodyPr>
            <a:lstStyle/>
            <a:p>
              <a:endParaRPr lang="en-US"/>
            </a:p>
          </p:txBody>
        </p:sp>
        <p:sp>
          <p:nvSpPr>
            <p:cNvPr id="20" name="Line 20"/>
            <p:cNvSpPr>
              <a:spLocks noChangeShapeType="1"/>
            </p:cNvSpPr>
            <p:nvPr/>
          </p:nvSpPr>
          <p:spPr bwMode="auto">
            <a:xfrm>
              <a:off x="3650" y="1663"/>
              <a:ext cx="204" cy="938"/>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21" name="Line 21"/>
            <p:cNvSpPr>
              <a:spLocks noChangeShapeType="1"/>
            </p:cNvSpPr>
            <p:nvPr/>
          </p:nvSpPr>
          <p:spPr bwMode="auto">
            <a:xfrm flipH="1">
              <a:off x="3907" y="1213"/>
              <a:ext cx="670" cy="1494"/>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22" name="Line 22"/>
            <p:cNvSpPr>
              <a:spLocks noChangeShapeType="1"/>
            </p:cNvSpPr>
            <p:nvPr/>
          </p:nvSpPr>
          <p:spPr bwMode="auto">
            <a:xfrm flipH="1">
              <a:off x="3854" y="1387"/>
              <a:ext cx="1056" cy="1214"/>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none" anchor="ctr">
              <a:spAutoFit/>
            </a:bodyPr>
            <a:lstStyle/>
            <a:p>
              <a:endParaRPr lang="en-US"/>
            </a:p>
          </p:txBody>
        </p:sp>
        <p:sp>
          <p:nvSpPr>
            <p:cNvPr id="23" name="Line 23"/>
            <p:cNvSpPr>
              <a:spLocks noChangeShapeType="1"/>
            </p:cNvSpPr>
            <p:nvPr/>
          </p:nvSpPr>
          <p:spPr bwMode="auto">
            <a:xfrm flipH="1">
              <a:off x="4111" y="1707"/>
              <a:ext cx="1100" cy="800"/>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24" name="Line 24"/>
            <p:cNvSpPr>
              <a:spLocks noChangeShapeType="1"/>
            </p:cNvSpPr>
            <p:nvPr/>
          </p:nvSpPr>
          <p:spPr bwMode="auto">
            <a:xfrm flipH="1">
              <a:off x="4013" y="2179"/>
              <a:ext cx="739" cy="317"/>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none" anchor="ctr">
              <a:spAutoFit/>
            </a:bodyPr>
            <a:lstStyle/>
            <a:p>
              <a:endParaRPr lang="en-US"/>
            </a:p>
          </p:txBody>
        </p:sp>
        <p:sp>
          <p:nvSpPr>
            <p:cNvPr id="25" name="Line 25"/>
            <p:cNvSpPr>
              <a:spLocks noChangeShapeType="1"/>
            </p:cNvSpPr>
            <p:nvPr/>
          </p:nvSpPr>
          <p:spPr bwMode="auto">
            <a:xfrm>
              <a:off x="2872" y="1502"/>
              <a:ext cx="240" cy="602"/>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26" name="Rectangle 26"/>
            <p:cNvSpPr>
              <a:spLocks noChangeArrowheads="1"/>
            </p:cNvSpPr>
            <p:nvPr/>
          </p:nvSpPr>
          <p:spPr bwMode="auto">
            <a:xfrm>
              <a:off x="2985" y="2950"/>
              <a:ext cx="1796" cy="396"/>
            </a:xfrm>
            <a:prstGeom prst="rect">
              <a:avLst/>
            </a:prstGeom>
            <a:noFill/>
            <a:ln w="9525">
              <a:noFill/>
              <a:miter lim="800000"/>
              <a:headEnd/>
              <a:tailEnd/>
            </a:ln>
          </p:spPr>
          <p:txBody>
            <a:bodyPr lIns="105365" tIns="52682" rIns="105365" bIns="52682">
              <a:spAutoFit/>
            </a:bodyPr>
            <a:lstStyle/>
            <a:p>
              <a:pPr eaLnBrk="0" hangingPunct="0">
                <a:buFontTx/>
                <a:buChar char="•"/>
              </a:pPr>
              <a:endParaRPr lang="en-US" sz="1500" b="1" dirty="0">
                <a:solidFill>
                  <a:srgbClr val="008000"/>
                </a:solidFill>
                <a:latin typeface="Arial" pitchFamily="34" charset="0"/>
              </a:endParaRPr>
            </a:p>
            <a:p>
              <a:pPr eaLnBrk="0" hangingPunct="0">
                <a:buFontTx/>
                <a:buChar char="•"/>
              </a:pPr>
              <a:r>
                <a:rPr lang="en-US" sz="1500" b="1" u="sng" dirty="0">
                  <a:solidFill>
                    <a:srgbClr val="008000"/>
                  </a:solidFill>
                  <a:latin typeface="Arial" pitchFamily="34" charset="0"/>
                </a:rPr>
                <a:t>Sudan: </a:t>
              </a:r>
              <a:r>
                <a:rPr lang="en-US" sz="1500" b="1" u="sng" dirty="0" smtClean="0">
                  <a:solidFill>
                    <a:srgbClr val="008000"/>
                  </a:solidFill>
                  <a:latin typeface="Arial" pitchFamily="34" charset="0"/>
                </a:rPr>
                <a:t>13</a:t>
              </a:r>
              <a:endParaRPr lang="en-US" sz="1500" b="1" dirty="0">
                <a:solidFill>
                  <a:srgbClr val="008000"/>
                </a:solidFill>
                <a:latin typeface="Arial" pitchFamily="34" charset="0"/>
              </a:endParaRPr>
            </a:p>
          </p:txBody>
        </p:sp>
        <p:sp>
          <p:nvSpPr>
            <p:cNvPr id="27" name="Line 27"/>
            <p:cNvSpPr>
              <a:spLocks noChangeShapeType="1"/>
            </p:cNvSpPr>
            <p:nvPr/>
          </p:nvSpPr>
          <p:spPr bwMode="auto">
            <a:xfrm flipV="1">
              <a:off x="3379" y="2918"/>
              <a:ext cx="159" cy="159"/>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none" anchor="ctr">
              <a:spAutoFit/>
            </a:bodyPr>
            <a:lstStyle/>
            <a:p>
              <a:endParaRPr lang="en-US"/>
            </a:p>
          </p:txBody>
        </p:sp>
        <p:sp>
          <p:nvSpPr>
            <p:cNvPr id="28" name="Rectangle 28"/>
            <p:cNvSpPr>
              <a:spLocks noChangeArrowheads="1"/>
            </p:cNvSpPr>
            <p:nvPr/>
          </p:nvSpPr>
          <p:spPr bwMode="auto">
            <a:xfrm>
              <a:off x="5598" y="2155"/>
              <a:ext cx="1257" cy="538"/>
            </a:xfrm>
            <a:prstGeom prst="rect">
              <a:avLst/>
            </a:prstGeom>
            <a:noFill/>
            <a:ln w="9525">
              <a:noFill/>
              <a:miter lim="800000"/>
              <a:headEnd/>
              <a:tailEnd/>
            </a:ln>
          </p:spPr>
          <p:txBody>
            <a:bodyPr wrap="square" lIns="105365" tIns="52682" rIns="105365" bIns="52682">
              <a:spAutoFit/>
            </a:bodyPr>
            <a:lstStyle/>
            <a:p>
              <a:pPr eaLnBrk="0" hangingPunct="0">
                <a:buFontTx/>
                <a:buChar char="•"/>
              </a:pPr>
              <a:r>
                <a:rPr lang="en-US" sz="1500" b="1" u="sng" dirty="0">
                  <a:solidFill>
                    <a:srgbClr val="008000"/>
                  </a:solidFill>
                  <a:latin typeface="Arial" pitchFamily="34" charset="0"/>
                </a:rPr>
                <a:t>Pakistan: </a:t>
              </a:r>
              <a:r>
                <a:rPr lang="en-US" sz="1500" b="1" u="sng" dirty="0" smtClean="0">
                  <a:solidFill>
                    <a:srgbClr val="008000"/>
                  </a:solidFill>
                  <a:latin typeface="Arial" pitchFamily="34" charset="0"/>
                </a:rPr>
                <a:t>11</a:t>
              </a:r>
              <a:endParaRPr lang="en-US" sz="1500" b="1" u="sng" dirty="0">
                <a:solidFill>
                  <a:srgbClr val="008000"/>
                </a:solidFill>
                <a:latin typeface="Arial" pitchFamily="34" charset="0"/>
              </a:endParaRPr>
            </a:p>
            <a:p>
              <a:pPr eaLnBrk="0" hangingPunct="0">
                <a:buFontTx/>
                <a:buChar char="•"/>
              </a:pPr>
              <a:r>
                <a:rPr lang="en-US" sz="1500" b="1" u="sng" dirty="0">
                  <a:solidFill>
                    <a:srgbClr val="008000"/>
                  </a:solidFill>
                  <a:latin typeface="Arial" pitchFamily="34" charset="0"/>
                </a:rPr>
                <a:t>India: 3</a:t>
              </a:r>
            </a:p>
            <a:p>
              <a:pPr eaLnBrk="0" hangingPunct="0">
                <a:buFontTx/>
                <a:buChar char="•"/>
              </a:pPr>
              <a:r>
                <a:rPr lang="en-US" sz="1500" b="1" u="sng" dirty="0" smtClean="0">
                  <a:solidFill>
                    <a:srgbClr val="008000"/>
                  </a:solidFill>
                  <a:latin typeface="Arial" pitchFamily="34" charset="0"/>
                </a:rPr>
                <a:t>Bangladesh:9</a:t>
              </a:r>
              <a:endParaRPr lang="en-US" sz="1500" b="1" dirty="0">
                <a:solidFill>
                  <a:srgbClr val="008000"/>
                </a:solidFill>
                <a:latin typeface="Arial" pitchFamily="34" charset="0"/>
              </a:endParaRPr>
            </a:p>
          </p:txBody>
        </p:sp>
        <p:sp>
          <p:nvSpPr>
            <p:cNvPr id="29" name="Line 29"/>
            <p:cNvSpPr>
              <a:spLocks noChangeShapeType="1"/>
            </p:cNvSpPr>
            <p:nvPr/>
          </p:nvSpPr>
          <p:spPr bwMode="auto">
            <a:xfrm flipH="1">
              <a:off x="4449" y="2446"/>
              <a:ext cx="1189" cy="182"/>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30" name="Rectangle 30"/>
            <p:cNvSpPr>
              <a:spLocks noChangeArrowheads="1"/>
            </p:cNvSpPr>
            <p:nvPr/>
          </p:nvSpPr>
          <p:spPr bwMode="auto">
            <a:xfrm>
              <a:off x="4171" y="2496"/>
              <a:ext cx="1320" cy="794"/>
            </a:xfrm>
            <a:prstGeom prst="rect">
              <a:avLst/>
            </a:prstGeom>
            <a:noFill/>
            <a:ln w="9525">
              <a:noFill/>
              <a:miter lim="800000"/>
              <a:headEnd/>
              <a:tailEnd/>
            </a:ln>
          </p:spPr>
          <p:txBody>
            <a:bodyPr lIns="105365" tIns="52682" rIns="105365" bIns="52682">
              <a:spAutoFit/>
            </a:bodyPr>
            <a:lstStyle/>
            <a:p>
              <a:pPr eaLnBrk="0" hangingPunct="0">
                <a:buFontTx/>
                <a:buChar char="•"/>
              </a:pPr>
              <a:r>
                <a:rPr lang="en-US" sz="1500" b="1" u="sng" dirty="0">
                  <a:solidFill>
                    <a:srgbClr val="008000"/>
                  </a:solidFill>
                  <a:latin typeface="Arial" pitchFamily="34" charset="0"/>
                </a:rPr>
                <a:t>Turkey: </a:t>
              </a:r>
              <a:r>
                <a:rPr lang="en-US" sz="1500" b="1" u="sng" dirty="0" smtClean="0">
                  <a:solidFill>
                    <a:srgbClr val="008000"/>
                  </a:solidFill>
                  <a:latin typeface="Arial" pitchFamily="34" charset="0"/>
                </a:rPr>
                <a:t>2</a:t>
              </a:r>
              <a:endParaRPr lang="en-US" sz="1500" b="1" u="sng" dirty="0">
                <a:solidFill>
                  <a:srgbClr val="008000"/>
                </a:solidFill>
                <a:latin typeface="Arial" pitchFamily="34" charset="0"/>
              </a:endParaRPr>
            </a:p>
            <a:p>
              <a:pPr eaLnBrk="0" hangingPunct="0">
                <a:buFontTx/>
                <a:buChar char="•"/>
              </a:pPr>
              <a:r>
                <a:rPr lang="en-US" sz="1300" dirty="0">
                  <a:solidFill>
                    <a:schemeClr val="bg1"/>
                  </a:solidFill>
                  <a:latin typeface="Arial" pitchFamily="34" charset="0"/>
                </a:rPr>
                <a:t>- Faisal Finance Institution</a:t>
              </a:r>
            </a:p>
            <a:p>
              <a:pPr eaLnBrk="0" hangingPunct="0">
                <a:buFontTx/>
                <a:buChar char="•"/>
              </a:pPr>
              <a:r>
                <a:rPr lang="en-US" sz="1300" dirty="0">
                  <a:solidFill>
                    <a:schemeClr val="bg1"/>
                  </a:solidFill>
                  <a:latin typeface="Arial" pitchFamily="34" charset="0"/>
                </a:rPr>
                <a:t>- </a:t>
              </a:r>
              <a:r>
                <a:rPr lang="en-US" sz="1300" dirty="0" err="1" smtClean="0">
                  <a:solidFill>
                    <a:schemeClr val="bg1"/>
                  </a:solidFill>
                  <a:latin typeface="Arial" pitchFamily="34" charset="0"/>
                </a:rPr>
                <a:t>Ikhlas</a:t>
              </a:r>
              <a:r>
                <a:rPr lang="en-US" sz="1300" dirty="0" smtClean="0">
                  <a:solidFill>
                    <a:schemeClr val="bg1"/>
                  </a:solidFill>
                  <a:latin typeface="Arial" pitchFamily="34" charset="0"/>
                </a:rPr>
                <a:t> </a:t>
              </a:r>
              <a:r>
                <a:rPr lang="en-US" sz="1300" dirty="0">
                  <a:solidFill>
                    <a:schemeClr val="bg1"/>
                  </a:solidFill>
                  <a:latin typeface="Arial" pitchFamily="34" charset="0"/>
                </a:rPr>
                <a:t>Finance House</a:t>
              </a:r>
              <a:endParaRPr lang="en-US" sz="1300" b="1" dirty="0">
                <a:solidFill>
                  <a:schemeClr val="bg1"/>
                </a:solidFill>
                <a:latin typeface="Arial" pitchFamily="34" charset="0"/>
              </a:endParaRPr>
            </a:p>
          </p:txBody>
        </p:sp>
        <p:sp>
          <p:nvSpPr>
            <p:cNvPr id="31" name="Rectangle 32"/>
            <p:cNvSpPr>
              <a:spLocks noChangeArrowheads="1"/>
            </p:cNvSpPr>
            <p:nvPr/>
          </p:nvSpPr>
          <p:spPr bwMode="auto">
            <a:xfrm>
              <a:off x="3829" y="3004"/>
              <a:ext cx="1126" cy="942"/>
            </a:xfrm>
            <a:prstGeom prst="rect">
              <a:avLst/>
            </a:prstGeom>
            <a:noFill/>
            <a:ln w="9525">
              <a:noFill/>
              <a:miter lim="800000"/>
              <a:headEnd/>
              <a:tailEnd/>
            </a:ln>
          </p:spPr>
          <p:txBody>
            <a:bodyPr wrap="square" lIns="105365" tIns="52682" rIns="105365" bIns="52682">
              <a:spAutoFit/>
            </a:bodyPr>
            <a:lstStyle/>
            <a:p>
              <a:pPr eaLnBrk="0" hangingPunct="0">
                <a:buFontTx/>
                <a:buChar char="•"/>
              </a:pPr>
              <a:endParaRPr lang="en-US" sz="1500" b="1" dirty="0">
                <a:solidFill>
                  <a:srgbClr val="008000"/>
                </a:solidFill>
                <a:latin typeface="Arial" pitchFamily="34" charset="0"/>
              </a:endParaRPr>
            </a:p>
            <a:p>
              <a:pPr eaLnBrk="0" hangingPunct="0">
                <a:buFontTx/>
                <a:buChar char="•"/>
              </a:pPr>
              <a:endParaRPr lang="en-US" sz="1500" b="1" dirty="0">
                <a:solidFill>
                  <a:srgbClr val="008000"/>
                </a:solidFill>
                <a:latin typeface="Arial" pitchFamily="34" charset="0"/>
              </a:endParaRPr>
            </a:p>
            <a:p>
              <a:pPr eaLnBrk="0" hangingPunct="0">
                <a:buFontTx/>
                <a:buChar char="•"/>
              </a:pPr>
              <a:r>
                <a:rPr lang="en-US" sz="1500" b="1" u="sng" dirty="0">
                  <a:solidFill>
                    <a:srgbClr val="008000"/>
                  </a:solidFill>
                  <a:latin typeface="Arial" pitchFamily="34" charset="0"/>
                </a:rPr>
                <a:t>Yemen: </a:t>
              </a:r>
              <a:r>
                <a:rPr lang="en-US" sz="1500" b="1" u="sng" dirty="0" smtClean="0">
                  <a:solidFill>
                    <a:srgbClr val="008000"/>
                  </a:solidFill>
                  <a:latin typeface="Arial" pitchFamily="34" charset="0"/>
                </a:rPr>
                <a:t>05</a:t>
              </a:r>
            </a:p>
            <a:p>
              <a:pPr eaLnBrk="0" hangingPunct="0">
                <a:buFontTx/>
                <a:buChar char="•"/>
              </a:pPr>
              <a:r>
                <a:rPr lang="en-US" sz="1300" dirty="0" smtClean="0">
                  <a:solidFill>
                    <a:schemeClr val="bg1"/>
                  </a:solidFill>
                  <a:latin typeface="Arial" pitchFamily="34" charset="0"/>
                </a:rPr>
                <a:t>Al- Amal</a:t>
              </a:r>
            </a:p>
            <a:p>
              <a:pPr eaLnBrk="0" hangingPunct="0">
                <a:buFontTx/>
                <a:buChar char="•"/>
              </a:pPr>
              <a:r>
                <a:rPr lang="en-US" sz="1300" dirty="0" smtClean="0">
                  <a:solidFill>
                    <a:schemeClr val="bg1"/>
                  </a:solidFill>
                  <a:latin typeface="Arial" pitchFamily="34" charset="0"/>
                </a:rPr>
                <a:t>Al </a:t>
              </a:r>
              <a:r>
                <a:rPr lang="en-US" sz="1300" dirty="0" err="1" smtClean="0">
                  <a:solidFill>
                    <a:schemeClr val="bg1"/>
                  </a:solidFill>
                  <a:latin typeface="Arial" pitchFamily="34" charset="0"/>
                </a:rPr>
                <a:t>Kuraimi</a:t>
              </a:r>
              <a:endParaRPr lang="en-US" sz="1300" dirty="0" smtClean="0">
                <a:solidFill>
                  <a:schemeClr val="bg1"/>
                </a:solidFill>
                <a:latin typeface="Arial" pitchFamily="34" charset="0"/>
              </a:endParaRPr>
            </a:p>
            <a:p>
              <a:pPr eaLnBrk="0" hangingPunct="0"/>
              <a:r>
                <a:rPr lang="en-US" sz="1300" dirty="0" smtClean="0">
                  <a:latin typeface="Arial" pitchFamily="34" charset="0"/>
                </a:rPr>
                <a:t> </a:t>
              </a:r>
              <a:endParaRPr lang="en-US" sz="1300" dirty="0">
                <a:latin typeface="Arial" pitchFamily="34" charset="0"/>
              </a:endParaRPr>
            </a:p>
          </p:txBody>
        </p:sp>
      </p:grpSp>
      <p:sp>
        <p:nvSpPr>
          <p:cNvPr id="32" name="Rectangle 32"/>
          <p:cNvSpPr>
            <a:spLocks noChangeArrowheads="1"/>
          </p:cNvSpPr>
          <p:nvPr/>
        </p:nvSpPr>
        <p:spPr bwMode="auto">
          <a:xfrm>
            <a:off x="0" y="5643611"/>
            <a:ext cx="4038600" cy="1214389"/>
          </a:xfrm>
          <a:prstGeom prst="rect">
            <a:avLst/>
          </a:prstGeom>
          <a:noFill/>
          <a:ln w="9525">
            <a:noFill/>
            <a:miter lim="800000"/>
            <a:headEnd/>
            <a:tailEnd/>
          </a:ln>
        </p:spPr>
        <p:txBody>
          <a:bodyPr wrap="square" lIns="105365" tIns="52682" rIns="105365" bIns="52682">
            <a:spAutoFit/>
          </a:bodyPr>
          <a:lstStyle/>
          <a:p>
            <a:pPr eaLnBrk="0" hangingPunct="0"/>
            <a:r>
              <a:rPr lang="en-US" sz="2400" b="1" dirty="0" smtClean="0">
                <a:solidFill>
                  <a:schemeClr val="bg1"/>
                </a:solidFill>
                <a:latin typeface="Arial" pitchFamily="34" charset="0"/>
              </a:rPr>
              <a:t>IMFI’s Worldwide: 300 *     in Countries: 32</a:t>
            </a:r>
          </a:p>
          <a:p>
            <a:pPr eaLnBrk="0" hangingPunct="0"/>
            <a:r>
              <a:rPr lang="en-US" sz="2400" b="1" dirty="0" smtClean="0">
                <a:solidFill>
                  <a:schemeClr val="bg1"/>
                </a:solidFill>
                <a:latin typeface="Arial" pitchFamily="34" charset="0"/>
              </a:rPr>
              <a:t>Market Size: 1 billion USD</a:t>
            </a:r>
            <a:endParaRPr lang="en-US" sz="2400" b="1" dirty="0">
              <a:solidFill>
                <a:schemeClr val="bg1"/>
              </a:solidFill>
              <a:latin typeface="Arial" pitchFamily="34" charset="0"/>
            </a:endParaRPr>
          </a:p>
        </p:txBody>
      </p:sp>
      <p:sp>
        <p:nvSpPr>
          <p:cNvPr id="33" name="Line 27"/>
          <p:cNvSpPr>
            <a:spLocks noChangeShapeType="1"/>
          </p:cNvSpPr>
          <p:nvPr/>
        </p:nvSpPr>
        <p:spPr bwMode="auto">
          <a:xfrm flipH="1" flipV="1">
            <a:off x="6733221" y="5076242"/>
            <a:ext cx="185772" cy="786307"/>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35" name="Rectangle 32"/>
          <p:cNvSpPr>
            <a:spLocks noChangeArrowheads="1"/>
          </p:cNvSpPr>
          <p:nvPr/>
        </p:nvSpPr>
        <p:spPr bwMode="auto">
          <a:xfrm>
            <a:off x="3021232" y="5171146"/>
            <a:ext cx="1447800" cy="752724"/>
          </a:xfrm>
          <a:prstGeom prst="rect">
            <a:avLst/>
          </a:prstGeom>
          <a:noFill/>
          <a:ln w="9525">
            <a:noFill/>
            <a:miter lim="800000"/>
            <a:headEnd/>
            <a:tailEnd/>
          </a:ln>
        </p:spPr>
        <p:txBody>
          <a:bodyPr wrap="square" lIns="105365" tIns="52682" rIns="105365" bIns="52682">
            <a:spAutoFit/>
          </a:bodyPr>
          <a:lstStyle/>
          <a:p>
            <a:pPr eaLnBrk="0" hangingPunct="0">
              <a:buFontTx/>
              <a:buChar char="•"/>
            </a:pPr>
            <a:endParaRPr lang="en-US" sz="1500" b="1" dirty="0">
              <a:solidFill>
                <a:srgbClr val="008000"/>
              </a:solidFill>
              <a:latin typeface="Arial" pitchFamily="34" charset="0"/>
            </a:endParaRPr>
          </a:p>
          <a:p>
            <a:pPr eaLnBrk="0" hangingPunct="0">
              <a:buFontTx/>
              <a:buChar char="•"/>
            </a:pPr>
            <a:r>
              <a:rPr lang="en-US" sz="1500" b="1" dirty="0" smtClean="0">
                <a:solidFill>
                  <a:srgbClr val="008000"/>
                </a:solidFill>
                <a:latin typeface="Arial" pitchFamily="34" charset="0"/>
              </a:rPr>
              <a:t>South Africa</a:t>
            </a:r>
          </a:p>
          <a:p>
            <a:pPr eaLnBrk="0" hangingPunct="0"/>
            <a:r>
              <a:rPr lang="en-US" sz="1200" dirty="0" smtClean="0">
                <a:latin typeface="Arial" pitchFamily="34" charset="0"/>
              </a:rPr>
              <a:t>  </a:t>
            </a:r>
            <a:r>
              <a:rPr lang="en-US" sz="1200" dirty="0" err="1" smtClean="0">
                <a:solidFill>
                  <a:schemeClr val="bg1"/>
                </a:solidFill>
                <a:latin typeface="Arial" pitchFamily="34" charset="0"/>
              </a:rPr>
              <a:t>Awqaf</a:t>
            </a:r>
            <a:r>
              <a:rPr lang="en-US" sz="1200" dirty="0" smtClean="0">
                <a:solidFill>
                  <a:schemeClr val="bg1"/>
                </a:solidFill>
                <a:latin typeface="Arial" pitchFamily="34" charset="0"/>
              </a:rPr>
              <a:t> SA</a:t>
            </a:r>
            <a:endParaRPr lang="en-US" sz="1200" dirty="0">
              <a:solidFill>
                <a:schemeClr val="bg1"/>
              </a:solidFill>
              <a:latin typeface="Arial" pitchFamily="34" charset="0"/>
            </a:endParaRPr>
          </a:p>
        </p:txBody>
      </p:sp>
      <p:sp>
        <p:nvSpPr>
          <p:cNvPr id="37" name="Line 19"/>
          <p:cNvSpPr>
            <a:spLocks noChangeShapeType="1"/>
          </p:cNvSpPr>
          <p:nvPr/>
        </p:nvSpPr>
        <p:spPr bwMode="auto">
          <a:xfrm>
            <a:off x="3053425" y="5634519"/>
            <a:ext cx="1148473" cy="53487"/>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38" name="Line 20"/>
          <p:cNvSpPr>
            <a:spLocks noChangeShapeType="1"/>
          </p:cNvSpPr>
          <p:nvPr/>
        </p:nvSpPr>
        <p:spPr bwMode="auto">
          <a:xfrm flipH="1">
            <a:off x="4485688" y="1915234"/>
            <a:ext cx="280243" cy="1636792"/>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39" name="Line 20"/>
          <p:cNvSpPr>
            <a:spLocks noChangeShapeType="1"/>
          </p:cNvSpPr>
          <p:nvPr/>
        </p:nvSpPr>
        <p:spPr bwMode="auto">
          <a:xfrm flipH="1">
            <a:off x="4806528" y="1437384"/>
            <a:ext cx="770384" cy="2041020"/>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
        <p:nvSpPr>
          <p:cNvPr id="41" name="Rectangle 32"/>
          <p:cNvSpPr>
            <a:spLocks noChangeArrowheads="1"/>
          </p:cNvSpPr>
          <p:nvPr/>
        </p:nvSpPr>
        <p:spPr bwMode="auto">
          <a:xfrm>
            <a:off x="5752178" y="5853509"/>
            <a:ext cx="1524000" cy="729640"/>
          </a:xfrm>
          <a:prstGeom prst="rect">
            <a:avLst/>
          </a:prstGeom>
          <a:noFill/>
          <a:ln w="9525">
            <a:noFill/>
            <a:miter lim="800000"/>
            <a:headEnd/>
            <a:tailEnd/>
          </a:ln>
        </p:spPr>
        <p:txBody>
          <a:bodyPr wrap="square" lIns="105365" tIns="52682" rIns="105365" bIns="52682">
            <a:spAutoFit/>
          </a:bodyPr>
          <a:lstStyle/>
          <a:p>
            <a:pPr eaLnBrk="0" hangingPunct="0"/>
            <a:endParaRPr lang="en-US" sz="1500" b="1" dirty="0">
              <a:solidFill>
                <a:srgbClr val="008000"/>
              </a:solidFill>
              <a:latin typeface="Arial" pitchFamily="34" charset="0"/>
            </a:endParaRPr>
          </a:p>
          <a:p>
            <a:pPr eaLnBrk="0" hangingPunct="0"/>
            <a:r>
              <a:rPr lang="en-US" sz="1500" b="1" u="sng" dirty="0" err="1" smtClean="0">
                <a:solidFill>
                  <a:srgbClr val="008000"/>
                </a:solidFill>
                <a:latin typeface="Arial" pitchFamily="34" charset="0"/>
              </a:rPr>
              <a:t>Muaritius</a:t>
            </a:r>
            <a:endParaRPr lang="en-US" sz="1500" b="1" u="sng" dirty="0" smtClean="0">
              <a:solidFill>
                <a:srgbClr val="008000"/>
              </a:solidFill>
              <a:latin typeface="Arial" pitchFamily="34" charset="0"/>
            </a:endParaRPr>
          </a:p>
          <a:p>
            <a:pPr eaLnBrk="0" hangingPunct="0"/>
            <a:r>
              <a:rPr lang="en-US" sz="1050" b="1" u="sng" dirty="0" err="1" smtClean="0">
                <a:solidFill>
                  <a:schemeClr val="bg1"/>
                </a:solidFill>
                <a:latin typeface="Arial" pitchFamily="34" charset="0"/>
              </a:rPr>
              <a:t>AlBaraka</a:t>
            </a:r>
            <a:r>
              <a:rPr lang="en-US" sz="1050" b="1" u="sng" dirty="0" smtClean="0">
                <a:solidFill>
                  <a:schemeClr val="bg1"/>
                </a:solidFill>
                <a:latin typeface="Arial" pitchFamily="34" charset="0"/>
              </a:rPr>
              <a:t> MPCS</a:t>
            </a:r>
            <a:endParaRPr lang="en-US" sz="1050" b="1" dirty="0">
              <a:solidFill>
                <a:schemeClr val="bg1"/>
              </a:solidFill>
              <a:latin typeface="Arial" pitchFamily="34" charset="0"/>
            </a:endParaRPr>
          </a:p>
        </p:txBody>
      </p:sp>
      <p:sp>
        <p:nvSpPr>
          <p:cNvPr id="42" name="Line 27"/>
          <p:cNvSpPr>
            <a:spLocks noChangeShapeType="1"/>
          </p:cNvSpPr>
          <p:nvPr/>
        </p:nvSpPr>
        <p:spPr bwMode="auto">
          <a:xfrm flipH="1" flipV="1">
            <a:off x="5647414" y="5711677"/>
            <a:ext cx="642498" cy="470464"/>
          </a:xfrm>
          <a:prstGeom prst="line">
            <a:avLst/>
          </a:prstGeom>
          <a:ln>
            <a:headEnd/>
            <a:tailEnd type="triangle" w="med" len="med"/>
          </a:ln>
        </p:spPr>
        <p:style>
          <a:lnRef idx="2">
            <a:schemeClr val="accent5"/>
          </a:lnRef>
          <a:fillRef idx="0">
            <a:schemeClr val="accent5"/>
          </a:fillRef>
          <a:effectRef idx="1">
            <a:schemeClr val="accent5"/>
          </a:effectRef>
          <a:fontRef idx="minor">
            <a:schemeClr val="tx1"/>
          </a:fontRef>
        </p:style>
        <p:txBody>
          <a:bodyPr wrap="square" anchor="ctr">
            <a:spAutoFit/>
          </a:bodyPr>
          <a:lstStyle/>
          <a:p>
            <a:endParaRPr lang="en-US"/>
          </a:p>
        </p:txBody>
      </p:sp>
    </p:spTree>
    <p:extLst>
      <p:ext uri="{BB962C8B-B14F-4D97-AF65-F5344CB8AC3E}">
        <p14:creationId xmlns:p14="http://schemas.microsoft.com/office/powerpoint/2010/main" val="3330730762"/>
      </p:ext>
    </p:extLst>
  </p:cSld>
  <p:clrMapOvr>
    <a:masterClrMapping/>
  </p:clrMapOvr>
  <mc:AlternateContent xmlns:mc="http://schemas.openxmlformats.org/markup-compatibility/2006" xmlns:p14="http://schemas.microsoft.com/office/powerpoint/2010/main">
    <mc:Choice Requires="p14">
      <p:transition spd="slow" p14:dur="2000" advTm="14092"/>
    </mc:Choice>
    <mc:Fallback xmlns="">
      <p:transition spd="slow" advTm="1409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Grp="1" noChangeArrowheads="1"/>
          </p:cNvSpPr>
          <p:nvPr>
            <p:ph type="title"/>
          </p:nvPr>
        </p:nvSpPr>
        <p:spPr bwMode="auto">
          <a:xfrm>
            <a:off x="482599" y="0"/>
            <a:ext cx="8499831" cy="990600"/>
          </a:xfrm>
          <a:prstGeom prst="rect">
            <a:avLst/>
          </a:prstGeom>
          <a:solidFill>
            <a:srgbClr val="35742A"/>
          </a:solidFill>
          <a:ln w="9525" algn="ctr">
            <a:noFill/>
            <a:miter lim="800000"/>
            <a:headEnd/>
            <a:tailEnd/>
          </a:ln>
          <a:effectLst/>
        </p:spPr>
        <p:txBody>
          <a:bodyPr anchor="ctr">
            <a:normAutofit/>
          </a:bodyPr>
          <a:lstStyle/>
          <a:p>
            <a:pPr marL="381000" indent="-381000" algn="ctr">
              <a:lnSpc>
                <a:spcPct val="80000"/>
              </a:lnSpc>
              <a:spcBef>
                <a:spcPct val="20000"/>
              </a:spcBef>
              <a:buFont typeface="Wingdings" pitchFamily="2" charset="2"/>
              <a:buNone/>
            </a:pPr>
            <a:r>
              <a:rPr lang="en-GB" sz="3600" b="1" dirty="0" smtClean="0">
                <a:solidFill>
                  <a:srgbClr val="FFFFFF"/>
                </a:solidFill>
                <a:cs typeface="Arial" charset="0"/>
              </a:rPr>
              <a:t>Need Assessment of Islamic Microfinance</a:t>
            </a:r>
            <a:endParaRPr lang="en-GB" sz="3600" b="1" dirty="0">
              <a:solidFill>
                <a:srgbClr val="FFFFFF"/>
              </a:solidFill>
              <a:cs typeface="Arial" charset="0"/>
            </a:endParaRPr>
          </a:p>
        </p:txBody>
      </p:sp>
      <p:sp>
        <p:nvSpPr>
          <p:cNvPr id="5" name="Rectangle 8"/>
          <p:cNvSpPr>
            <a:spLocks noGrp="1" noChangeArrowheads="1"/>
          </p:cNvSpPr>
          <p:nvPr>
            <p:ph idx="1"/>
          </p:nvPr>
        </p:nvSpPr>
        <p:spPr bwMode="auto">
          <a:xfrm>
            <a:off x="385763" y="1114696"/>
            <a:ext cx="8580437" cy="5367110"/>
          </a:xfrm>
          <a:prstGeom prst="rect">
            <a:avLst/>
          </a:prstGeom>
          <a:noFill/>
          <a:ln w="9525">
            <a:noFill/>
            <a:miter lim="800000"/>
            <a:headEnd/>
            <a:tailEnd/>
          </a:ln>
        </p:spPr>
        <p:txBody>
          <a:bodyPr wrap="square">
            <a:spAutoFit/>
          </a:bodyPr>
          <a:lstStyle/>
          <a:p>
            <a:pPr marL="320040" indent="-320040" fontAlgn="auto">
              <a:lnSpc>
                <a:spcPct val="80000"/>
              </a:lnSpc>
              <a:spcBef>
                <a:spcPts val="700"/>
              </a:spcBef>
              <a:spcAft>
                <a:spcPts val="0"/>
              </a:spcAft>
              <a:buClr>
                <a:schemeClr val="accent2"/>
              </a:buClr>
              <a:buSzPct val="60000"/>
              <a:buFont typeface="Wingdings"/>
              <a:buChar char=""/>
              <a:defRPr/>
            </a:pPr>
            <a:r>
              <a:rPr lang="en-GB" sz="3000" dirty="0" smtClean="0">
                <a:solidFill>
                  <a:schemeClr val="bg1"/>
                </a:solidFill>
                <a:latin typeface="Tw Cen MT" pitchFamily="34" charset="0"/>
              </a:rPr>
              <a:t>Approximately 46% conventional microfinance clients worldwide reside in Muslim countries</a:t>
            </a:r>
            <a:endParaRPr lang="en-US" sz="3000" dirty="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US" sz="3000" dirty="0" smtClean="0">
                <a:solidFill>
                  <a:schemeClr val="bg1"/>
                </a:solidFill>
                <a:latin typeface="Tw Cen MT" pitchFamily="34" charset="0"/>
              </a:rPr>
              <a:t>Almost one-half of the 63 IDB member countries in Asia and Africa are classed as United Nations Least Developed Countries (LDCs), </a:t>
            </a:r>
          </a:p>
          <a:p>
            <a:pPr marL="320040" indent="-320040" fontAlgn="auto">
              <a:lnSpc>
                <a:spcPct val="80000"/>
              </a:lnSpc>
              <a:spcBef>
                <a:spcPts val="700"/>
              </a:spcBef>
              <a:spcAft>
                <a:spcPts val="0"/>
              </a:spcAft>
              <a:buClr>
                <a:schemeClr val="accent2"/>
              </a:buClr>
              <a:buSzPct val="60000"/>
              <a:buFont typeface="Wingdings"/>
              <a:buChar char=""/>
              <a:defRPr/>
            </a:pPr>
            <a:r>
              <a:rPr lang="en-US" sz="3000" dirty="0" smtClean="0">
                <a:solidFill>
                  <a:schemeClr val="bg1"/>
                </a:solidFill>
                <a:latin typeface="Tw Cen MT" pitchFamily="34" charset="0"/>
              </a:rPr>
              <a:t>Islamic Asset-based Financing </a:t>
            </a:r>
            <a:r>
              <a:rPr lang="en-US" sz="3000" dirty="0">
                <a:solidFill>
                  <a:schemeClr val="bg1"/>
                </a:solidFill>
                <a:latin typeface="Tw Cen MT" pitchFamily="34" charset="0"/>
              </a:rPr>
              <a:t>– can prevent </a:t>
            </a:r>
            <a:r>
              <a:rPr lang="en-US" sz="3000" b="1" dirty="0">
                <a:solidFill>
                  <a:schemeClr val="bg1"/>
                </a:solidFill>
                <a:latin typeface="Tw Cen MT" pitchFamily="34" charset="0"/>
              </a:rPr>
              <a:t>diversion of funds for </a:t>
            </a:r>
            <a:r>
              <a:rPr lang="en-US" sz="3000" b="1" dirty="0" smtClean="0">
                <a:solidFill>
                  <a:schemeClr val="bg1"/>
                </a:solidFill>
                <a:latin typeface="Tw Cen MT" pitchFamily="34" charset="0"/>
              </a:rPr>
              <a:t>consumption</a:t>
            </a:r>
            <a:r>
              <a:rPr lang="en-US" sz="3000" dirty="0" smtClean="0">
                <a:solidFill>
                  <a:schemeClr val="bg1"/>
                </a:solidFill>
                <a:latin typeface="Tw Cen MT" pitchFamily="34" charset="0"/>
              </a:rPr>
              <a:t>.</a:t>
            </a:r>
          </a:p>
          <a:p>
            <a:pPr marL="320040" indent="-320040" fontAlgn="auto">
              <a:lnSpc>
                <a:spcPct val="80000"/>
              </a:lnSpc>
              <a:spcBef>
                <a:spcPts val="700"/>
              </a:spcBef>
              <a:spcAft>
                <a:spcPts val="0"/>
              </a:spcAft>
              <a:buClr>
                <a:schemeClr val="accent2"/>
              </a:buClr>
              <a:buSzPct val="60000"/>
              <a:buFont typeface="Wingdings"/>
              <a:buChar char=""/>
              <a:defRPr/>
            </a:pPr>
            <a:r>
              <a:rPr lang="en-US" sz="3000" dirty="0" smtClean="0">
                <a:solidFill>
                  <a:schemeClr val="bg1"/>
                </a:solidFill>
                <a:latin typeface="Tw Cen MT" pitchFamily="34" charset="0"/>
              </a:rPr>
              <a:t>Islamic Microfinance have proven track record that its deals with </a:t>
            </a:r>
            <a:r>
              <a:rPr lang="en-US" sz="3000" b="1" dirty="0" smtClean="0">
                <a:solidFill>
                  <a:schemeClr val="bg1"/>
                </a:solidFill>
                <a:latin typeface="Tw Cen MT" pitchFamily="34" charset="0"/>
              </a:rPr>
              <a:t>long lasting  </a:t>
            </a:r>
            <a:r>
              <a:rPr lang="en-US" sz="3000" dirty="0" smtClean="0">
                <a:solidFill>
                  <a:schemeClr val="bg1"/>
                </a:solidFill>
                <a:latin typeface="Tw Cen MT" pitchFamily="34" charset="0"/>
              </a:rPr>
              <a:t>&amp; </a:t>
            </a:r>
            <a:r>
              <a:rPr lang="en-US" sz="3000" b="1" dirty="0" smtClean="0">
                <a:solidFill>
                  <a:schemeClr val="bg1"/>
                </a:solidFill>
                <a:latin typeface="Tw Cen MT" pitchFamily="34" charset="0"/>
              </a:rPr>
              <a:t>Complete solutions </a:t>
            </a:r>
            <a:r>
              <a:rPr lang="en-US" sz="3000" dirty="0" smtClean="0">
                <a:solidFill>
                  <a:schemeClr val="bg1"/>
                </a:solidFill>
                <a:latin typeface="Tw Cen MT" pitchFamily="34" charset="0"/>
              </a:rPr>
              <a:t>for Sustainability.</a:t>
            </a:r>
          </a:p>
          <a:p>
            <a:pPr marL="320040" indent="-320040" fontAlgn="auto">
              <a:lnSpc>
                <a:spcPct val="80000"/>
              </a:lnSpc>
              <a:spcBef>
                <a:spcPts val="700"/>
              </a:spcBef>
              <a:spcAft>
                <a:spcPts val="0"/>
              </a:spcAft>
              <a:buClr>
                <a:schemeClr val="accent2"/>
              </a:buClr>
              <a:buSzPct val="60000"/>
              <a:buFont typeface="Wingdings"/>
              <a:buChar char=""/>
              <a:defRPr/>
            </a:pPr>
            <a:r>
              <a:rPr lang="en-US" sz="3000" dirty="0" smtClean="0">
                <a:solidFill>
                  <a:schemeClr val="bg1"/>
                </a:solidFill>
                <a:latin typeface="Tw Cen MT" pitchFamily="34" charset="0"/>
              </a:rPr>
              <a:t>Halal Industry need funding for SME and Micro set-ups</a:t>
            </a:r>
          </a:p>
          <a:p>
            <a:pPr marL="320040" indent="-320040" fontAlgn="auto">
              <a:lnSpc>
                <a:spcPct val="80000"/>
              </a:lnSpc>
              <a:spcBef>
                <a:spcPts val="700"/>
              </a:spcBef>
              <a:spcAft>
                <a:spcPts val="0"/>
              </a:spcAft>
              <a:buClr>
                <a:schemeClr val="accent2"/>
              </a:buClr>
              <a:buSzPct val="60000"/>
              <a:buFont typeface="Wingdings"/>
              <a:buChar char=""/>
              <a:defRPr/>
            </a:pPr>
            <a:endParaRPr lang="en-US" sz="3200" dirty="0" smtClean="0">
              <a:solidFill>
                <a:schemeClr val="bg1"/>
              </a:solidFill>
              <a:latin typeface="Tw Cen MT" pitchFamily="34" charset="0"/>
            </a:endParaRPr>
          </a:p>
        </p:txBody>
      </p:sp>
    </p:spTree>
    <p:extLst>
      <p:ext uri="{BB962C8B-B14F-4D97-AF65-F5344CB8AC3E}">
        <p14:creationId xmlns:p14="http://schemas.microsoft.com/office/powerpoint/2010/main" val="1971929532"/>
      </p:ext>
    </p:extLst>
  </p:cSld>
  <p:clrMapOvr>
    <a:masterClrMapping/>
  </p:clrMapOvr>
  <mc:AlternateContent xmlns:mc="http://schemas.openxmlformats.org/markup-compatibility/2006" xmlns:p14="http://schemas.microsoft.com/office/powerpoint/2010/main">
    <mc:Choice Requires="p14">
      <p:transition spd="slow" p14:dur="2000" advTm="23104"/>
    </mc:Choice>
    <mc:Fallback xmlns="">
      <p:transition spd="slow" advTm="2310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Grp="1" noChangeArrowheads="1"/>
          </p:cNvSpPr>
          <p:nvPr>
            <p:ph type="title"/>
          </p:nvPr>
        </p:nvSpPr>
        <p:spPr bwMode="auto">
          <a:xfrm>
            <a:off x="449262" y="0"/>
            <a:ext cx="8596139" cy="966788"/>
          </a:xfrm>
          <a:prstGeom prst="rect">
            <a:avLst/>
          </a:prstGeom>
          <a:solidFill>
            <a:srgbClr val="35742A"/>
          </a:solidFill>
          <a:ln w="9525" algn="ctr">
            <a:noFill/>
            <a:miter lim="800000"/>
            <a:headEnd/>
            <a:tailEnd/>
          </a:ln>
          <a:effectLst/>
        </p:spPr>
        <p:txBody>
          <a:bodyPr anchor="ctr"/>
          <a:lstStyle/>
          <a:p>
            <a:pPr marL="381000" indent="-381000" algn="ctr">
              <a:lnSpc>
                <a:spcPct val="80000"/>
              </a:lnSpc>
              <a:buFont typeface="Wingdings" pitchFamily="2" charset="2"/>
              <a:buNone/>
            </a:pPr>
            <a:r>
              <a:rPr lang="en-GB" sz="3200" b="1" dirty="0" smtClean="0">
                <a:solidFill>
                  <a:srgbClr val="FFFFFF"/>
                </a:solidFill>
                <a:cs typeface="Arial" charset="0"/>
              </a:rPr>
              <a:t>Challenges</a:t>
            </a:r>
            <a:endParaRPr lang="en-GB" sz="3200" b="1" dirty="0">
              <a:solidFill>
                <a:srgbClr val="FFFFFF"/>
              </a:solidFill>
              <a:cs typeface="Arial" charset="0"/>
            </a:endParaRPr>
          </a:p>
        </p:txBody>
      </p:sp>
      <p:sp>
        <p:nvSpPr>
          <p:cNvPr id="5" name="Rectangle 8"/>
          <p:cNvSpPr>
            <a:spLocks noGrp="1" noChangeArrowheads="1"/>
          </p:cNvSpPr>
          <p:nvPr>
            <p:ph idx="1"/>
          </p:nvPr>
        </p:nvSpPr>
        <p:spPr bwMode="auto">
          <a:xfrm>
            <a:off x="449263" y="966788"/>
            <a:ext cx="8596312" cy="5546647"/>
          </a:xfrm>
          <a:prstGeom prst="rect">
            <a:avLst/>
          </a:prstGeom>
          <a:noFill/>
          <a:ln w="9525">
            <a:noFill/>
            <a:miter lim="800000"/>
            <a:headEnd/>
            <a:tailEnd/>
          </a:ln>
        </p:spPr>
        <p:txBody>
          <a:bodyPr wrap="square">
            <a:spAutoFit/>
          </a:bodyPr>
          <a:lstStyle/>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Non - Availability of Donor/</a:t>
            </a:r>
            <a:r>
              <a:rPr lang="en-US" sz="2800" dirty="0" err="1" smtClean="0">
                <a:solidFill>
                  <a:schemeClr val="bg1"/>
                </a:solidFill>
                <a:latin typeface="Tw Cen MT" pitchFamily="34" charset="0"/>
              </a:rPr>
              <a:t>Shariah</a:t>
            </a:r>
            <a:r>
              <a:rPr lang="en-US" sz="2800" dirty="0" smtClean="0">
                <a:solidFill>
                  <a:schemeClr val="bg1"/>
                </a:solidFill>
                <a:latin typeface="Tw Cen MT" pitchFamily="34" charset="0"/>
              </a:rPr>
              <a:t> Compliant Sources of Funds</a:t>
            </a:r>
            <a:endParaRPr lang="en-GB" sz="2800" dirty="0" smtClean="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Need to develop a uniform regulatory and legal framework for the Islamic Agricultural Finance.</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Accounting &amp; I.T systems., Rating Agencies.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Lack of Quality HR in Islamic </a:t>
            </a:r>
            <a:r>
              <a:rPr lang="en-US" sz="2800" dirty="0" err="1" smtClean="0">
                <a:solidFill>
                  <a:schemeClr val="bg1"/>
                </a:solidFill>
                <a:latin typeface="Tw Cen MT" pitchFamily="34" charset="0"/>
              </a:rPr>
              <a:t>Micfro</a:t>
            </a:r>
            <a:r>
              <a:rPr lang="en-US" sz="2800" dirty="0" smtClean="0">
                <a:solidFill>
                  <a:schemeClr val="bg1"/>
                </a:solidFill>
                <a:latin typeface="Tw Cen MT" pitchFamily="34" charset="0"/>
              </a:rPr>
              <a:t>-finance Sector.</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Standardization of Products.</a:t>
            </a: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Reluctance in Research &amp; Implementation of  new Products, as only (</a:t>
            </a:r>
            <a:r>
              <a:rPr lang="en-GB" sz="2800" dirty="0" err="1" smtClean="0">
                <a:solidFill>
                  <a:schemeClr val="bg1"/>
                </a:solidFill>
                <a:latin typeface="Tw Cen MT" pitchFamily="34" charset="0"/>
              </a:rPr>
              <a:t>Murabahah</a:t>
            </a:r>
            <a:r>
              <a:rPr lang="en-GB" sz="2800" dirty="0" smtClean="0">
                <a:solidFill>
                  <a:schemeClr val="bg1"/>
                </a:solidFill>
                <a:latin typeface="Tw Cen MT" pitchFamily="34" charset="0"/>
              </a:rPr>
              <a:t>) is serving almost 80% of Islamic Microfinance Industry. </a:t>
            </a:r>
          </a:p>
          <a:p>
            <a:pPr marL="320040" indent="-320040">
              <a:lnSpc>
                <a:spcPct val="80000"/>
              </a:lnSpc>
              <a:spcBef>
                <a:spcPts val="700"/>
              </a:spcBef>
              <a:buClr>
                <a:schemeClr val="accent2"/>
              </a:buClr>
              <a:buSzPct val="60000"/>
              <a:buFont typeface="Wingdings"/>
              <a:buChar char=""/>
              <a:defRPr/>
            </a:pPr>
            <a:r>
              <a:rPr lang="en-GB" sz="2800" dirty="0" smtClean="0">
                <a:solidFill>
                  <a:schemeClr val="bg1"/>
                </a:solidFill>
                <a:latin typeface="Tw Cen MT" pitchFamily="34" charset="0"/>
              </a:rPr>
              <a:t>Introduce new product line on the basis of different Islamic Mode of Financing</a:t>
            </a: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Development of Shariah Expertise towards the Growth of Islamic Micro and Agriculture Finance. </a:t>
            </a:r>
          </a:p>
        </p:txBody>
      </p:sp>
    </p:spTree>
    <p:extLst>
      <p:ext uri="{BB962C8B-B14F-4D97-AF65-F5344CB8AC3E}">
        <p14:creationId xmlns:p14="http://schemas.microsoft.com/office/powerpoint/2010/main" val="106161653"/>
      </p:ext>
    </p:extLst>
  </p:cSld>
  <p:clrMapOvr>
    <a:masterClrMapping/>
  </p:clrMapOvr>
  <mc:AlternateContent xmlns:mc="http://schemas.openxmlformats.org/markup-compatibility/2006" xmlns:p14="http://schemas.microsoft.com/office/powerpoint/2010/main">
    <mc:Choice Requires="p14">
      <p:transition spd="slow" p14:dur="2000" advTm="18996"/>
    </mc:Choice>
    <mc:Fallback xmlns="">
      <p:transition spd="slow" advTm="1899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Grp="1" noChangeArrowheads="1"/>
          </p:cNvSpPr>
          <p:nvPr>
            <p:ph type="title"/>
          </p:nvPr>
        </p:nvSpPr>
        <p:spPr bwMode="auto">
          <a:xfrm>
            <a:off x="423334" y="0"/>
            <a:ext cx="8596668" cy="952500"/>
          </a:xfrm>
          <a:prstGeom prst="rect">
            <a:avLst/>
          </a:prstGeom>
          <a:solidFill>
            <a:srgbClr val="35742A"/>
          </a:solidFill>
          <a:ln w="9525" algn="ctr">
            <a:noFill/>
            <a:miter lim="800000"/>
            <a:headEnd/>
            <a:tailEnd/>
          </a:ln>
          <a:effectLst/>
        </p:spPr>
        <p:txBody>
          <a:bodyPr anchor="ctr"/>
          <a:lstStyle/>
          <a:p>
            <a:pPr marL="381000" indent="-381000" algn="ctr">
              <a:lnSpc>
                <a:spcPct val="80000"/>
              </a:lnSpc>
              <a:buFont typeface="Wingdings" pitchFamily="2" charset="2"/>
              <a:buNone/>
            </a:pPr>
            <a:r>
              <a:rPr lang="en-GB" sz="3200" b="1" dirty="0" smtClean="0">
                <a:solidFill>
                  <a:srgbClr val="FFFFFF"/>
                </a:solidFill>
                <a:cs typeface="Arial" charset="0"/>
              </a:rPr>
              <a:t>Opportunities  </a:t>
            </a:r>
            <a:endParaRPr lang="en-GB" sz="3200" b="1" dirty="0">
              <a:solidFill>
                <a:srgbClr val="FFFFFF"/>
              </a:solidFill>
              <a:cs typeface="Arial" charset="0"/>
            </a:endParaRPr>
          </a:p>
        </p:txBody>
      </p:sp>
      <p:sp>
        <p:nvSpPr>
          <p:cNvPr id="5" name="Rectangle 8"/>
          <p:cNvSpPr>
            <a:spLocks noGrp="1" noChangeArrowheads="1"/>
          </p:cNvSpPr>
          <p:nvPr>
            <p:ph idx="1"/>
          </p:nvPr>
        </p:nvSpPr>
        <p:spPr bwMode="auto">
          <a:xfrm>
            <a:off x="423863" y="1092200"/>
            <a:ext cx="8596312" cy="5891356"/>
          </a:xfrm>
          <a:prstGeom prst="rect">
            <a:avLst/>
          </a:prstGeom>
          <a:noFill/>
          <a:ln w="9525">
            <a:noFill/>
            <a:miter lim="800000"/>
            <a:headEnd/>
            <a:tailEnd/>
          </a:ln>
        </p:spPr>
        <p:txBody>
          <a:bodyPr wrap="square">
            <a:spAutoFit/>
          </a:bodyPr>
          <a:lstStyle/>
          <a:p>
            <a:pPr marL="320040" indent="-320040">
              <a:lnSpc>
                <a:spcPct val="80000"/>
              </a:lnSpc>
              <a:spcBef>
                <a:spcPts val="700"/>
              </a:spcBef>
              <a:buClr>
                <a:schemeClr val="accent2"/>
              </a:buClr>
              <a:buSzPct val="60000"/>
              <a:buFont typeface="Wingdings"/>
              <a:buChar char=""/>
              <a:defRPr/>
            </a:pPr>
            <a:r>
              <a:rPr lang="en-US" sz="2800" dirty="0" smtClean="0">
                <a:solidFill>
                  <a:schemeClr val="bg1"/>
                </a:solidFill>
                <a:latin typeface="Tw Cen MT" pitchFamily="34" charset="0"/>
              </a:rPr>
              <a:t>IDB - Microfinance Development Program (MDP )</a:t>
            </a:r>
            <a:endParaRPr lang="en-GB" sz="2800" dirty="0" smtClean="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Islamic Microfinance Network (IMFN) for an effective interface and Coordination among IMFI’s</a:t>
            </a:r>
          </a:p>
          <a:p>
            <a:pPr marL="320040" indent="-320040">
              <a:lnSpc>
                <a:spcPct val="80000"/>
              </a:lnSpc>
              <a:spcBef>
                <a:spcPts val="700"/>
              </a:spcBef>
              <a:buClr>
                <a:schemeClr val="accent2"/>
              </a:buClr>
              <a:buSzPct val="60000"/>
              <a:buFont typeface="Wingdings"/>
              <a:buChar char=""/>
              <a:defRPr/>
            </a:pPr>
            <a:r>
              <a:rPr lang="en-US" sz="2800" dirty="0" smtClean="0">
                <a:solidFill>
                  <a:schemeClr val="bg1"/>
                </a:solidFill>
                <a:latin typeface="Tw Cen MT" pitchFamily="34" charset="0"/>
              </a:rPr>
              <a:t>Supportive role of Govt. of Pakistan &amp; SBP. </a:t>
            </a:r>
            <a:endParaRPr lang="en-GB" sz="2800" dirty="0" smtClean="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Expansion of Market where the Conventional Micro and Agri. Finance Products face limitations especially in Muslim Majority Countries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AlHuda Centre of Excellence in Islamic Microfinance is offering Services for the development of Islamic Micro and Agri. Finance Products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Islamic Banking and Finance is emerging in South Asia, Central Asia &amp; MENA region which will strengthened the Islamic  Micro and Agri. Finance products effectively. </a:t>
            </a:r>
          </a:p>
          <a:p>
            <a:pPr marL="320040" indent="-320040" fontAlgn="auto">
              <a:lnSpc>
                <a:spcPct val="80000"/>
              </a:lnSpc>
              <a:spcBef>
                <a:spcPts val="700"/>
              </a:spcBef>
              <a:spcAft>
                <a:spcPts val="0"/>
              </a:spcAft>
              <a:buClr>
                <a:schemeClr val="accent2"/>
              </a:buClr>
              <a:buSzPct val="60000"/>
              <a:buFont typeface="Wingdings"/>
              <a:buChar char=""/>
              <a:defRPr/>
            </a:pPr>
            <a:endParaRPr lang="en-US" sz="2800" dirty="0" smtClean="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defRPr/>
            </a:pPr>
            <a:endParaRPr lang="en-GB" sz="2800" dirty="0" smtClean="0">
              <a:solidFill>
                <a:schemeClr val="bg1"/>
              </a:solidFill>
              <a:latin typeface="Tw Cen MT" pitchFamily="34" charset="0"/>
            </a:endParaRPr>
          </a:p>
        </p:txBody>
      </p:sp>
    </p:spTree>
    <p:extLst>
      <p:ext uri="{BB962C8B-B14F-4D97-AF65-F5344CB8AC3E}">
        <p14:creationId xmlns:p14="http://schemas.microsoft.com/office/powerpoint/2010/main" val="1119707266"/>
      </p:ext>
    </p:extLst>
  </p:cSld>
  <p:clrMapOvr>
    <a:masterClrMapping/>
  </p:clrMapOvr>
  <mc:AlternateContent xmlns:mc="http://schemas.openxmlformats.org/markup-compatibility/2006" xmlns:p14="http://schemas.microsoft.com/office/powerpoint/2010/main">
    <mc:Choice Requires="p14">
      <p:transition spd="slow" p14:dur="2000" advTm="24919"/>
    </mc:Choice>
    <mc:Fallback xmlns="">
      <p:transition spd="slow" advTm="2491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1"/>
            <a:ext cx="10972800" cy="5440363"/>
          </a:xfrm>
        </p:spPr>
        <p:txBody>
          <a:bodyPr/>
          <a:lstStyle/>
          <a:p>
            <a:pPr>
              <a:buNone/>
            </a:pPr>
            <a:endParaRPr lang="en-US" dirty="0" smtClean="0"/>
          </a:p>
          <a:p>
            <a:pPr>
              <a:buNone/>
            </a:pPr>
            <a:endParaRPr lang="en-US" dirty="0"/>
          </a:p>
        </p:txBody>
      </p:sp>
      <p:sp>
        <p:nvSpPr>
          <p:cNvPr id="4" name="Text Box 23"/>
          <p:cNvSpPr txBox="1">
            <a:spLocks noChangeArrowheads="1"/>
          </p:cNvSpPr>
          <p:nvPr/>
        </p:nvSpPr>
        <p:spPr bwMode="auto">
          <a:xfrm>
            <a:off x="0" y="0"/>
            <a:ext cx="12192000" cy="9144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a:r>
              <a:rPr lang="en-GB" sz="3200" b="1" dirty="0" smtClean="0">
                <a:solidFill>
                  <a:srgbClr val="FFFFFF"/>
                </a:solidFill>
                <a:cs typeface="Arial" charset="0"/>
              </a:rPr>
              <a:t>Islamic </a:t>
            </a:r>
            <a:r>
              <a:rPr lang="en-GB" sz="3200" b="1" dirty="0" smtClean="0">
                <a:solidFill>
                  <a:srgbClr val="FFFFFF"/>
                </a:solidFill>
                <a:cs typeface="Arial" charset="0"/>
              </a:rPr>
              <a:t>Microfinance Industry</a:t>
            </a:r>
            <a:r>
              <a:rPr lang="en-GB" sz="2800" b="1" dirty="0" smtClean="0">
                <a:solidFill>
                  <a:srgbClr val="FFFFFF"/>
                </a:solidFill>
                <a:cs typeface="Arial" charset="0"/>
              </a:rPr>
              <a:t> </a:t>
            </a:r>
            <a:endParaRPr lang="en-GB" sz="2800" b="1" dirty="0">
              <a:solidFill>
                <a:srgbClr val="FFFFFF"/>
              </a:solidFill>
              <a:cs typeface="Arial" charset="0"/>
            </a:endParaRPr>
          </a:p>
        </p:txBody>
      </p:sp>
      <p:sp>
        <p:nvSpPr>
          <p:cNvPr id="7" name="Rectangle 8"/>
          <p:cNvSpPr>
            <a:spLocks noChangeArrowheads="1"/>
          </p:cNvSpPr>
          <p:nvPr/>
        </p:nvSpPr>
        <p:spPr bwMode="auto">
          <a:xfrm>
            <a:off x="406400" y="1066801"/>
            <a:ext cx="11480800" cy="5879558"/>
          </a:xfrm>
          <a:prstGeom prst="rect">
            <a:avLst/>
          </a:prstGeom>
          <a:noFill/>
          <a:ln w="9525">
            <a:noFill/>
            <a:miter lim="800000"/>
            <a:headEnd/>
            <a:tailEnd/>
          </a:ln>
        </p:spPr>
        <p:txBody>
          <a:bodyPr wrap="square">
            <a:spAutoFit/>
          </a:bodyPr>
          <a:lstStyle/>
          <a:p>
            <a:pPr marL="320040" indent="-320040" algn="just" fontAlgn="auto">
              <a:lnSpc>
                <a:spcPct val="80000"/>
              </a:lnSpc>
              <a:spcBef>
                <a:spcPts val="700"/>
              </a:spcBef>
              <a:spcAft>
                <a:spcPts val="0"/>
              </a:spcAft>
              <a:buClr>
                <a:schemeClr val="accent2"/>
              </a:buClr>
              <a:buSzPct val="60000"/>
              <a:buFont typeface="Arial" pitchFamily="34" charset="0"/>
              <a:buChar char="•"/>
              <a:defRPr/>
            </a:pPr>
            <a:r>
              <a:rPr lang="en-US" sz="2400" b="1" u="sng" dirty="0" smtClean="0">
                <a:solidFill>
                  <a:schemeClr val="bg2"/>
                </a:solidFill>
                <a:latin typeface="+mn-lt"/>
              </a:rPr>
              <a:t>Innovation:</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Micro Takaful</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IT Integration (Mobile Banking) in Islamic Microfinance</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Livestock Product with Islamic Microfinance operation</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Micro Saving products	</a:t>
            </a:r>
            <a:endParaRPr lang="en-US" sz="2400" b="1" u="sng" dirty="0" smtClean="0">
              <a:solidFill>
                <a:schemeClr val="bg2"/>
              </a:solidFill>
              <a:latin typeface="+mn-lt"/>
            </a:endParaRPr>
          </a:p>
          <a:p>
            <a:pPr marL="320040" indent="-320040" algn="just" fontAlgn="auto">
              <a:lnSpc>
                <a:spcPct val="80000"/>
              </a:lnSpc>
              <a:spcBef>
                <a:spcPts val="700"/>
              </a:spcBef>
              <a:spcAft>
                <a:spcPts val="0"/>
              </a:spcAft>
              <a:buClr>
                <a:schemeClr val="accent2"/>
              </a:buClr>
              <a:buSzPct val="60000"/>
              <a:buFont typeface="Arial" pitchFamily="34" charset="0"/>
              <a:buChar char="•"/>
              <a:defRPr/>
            </a:pPr>
            <a:r>
              <a:rPr lang="en-US" sz="2400" b="1" u="sng" dirty="0" smtClean="0">
                <a:solidFill>
                  <a:schemeClr val="bg2"/>
                </a:solidFill>
                <a:latin typeface="+mn-lt"/>
              </a:rPr>
              <a:t>Challenges:</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Unavailability of Shariah Compliant fund</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Reluctance of Donor Agencies for Islamic Microfinance</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rPr>
              <a:t>Accounting &amp; I.T systems., Rating Agencies. </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Regulation, Law and order</a:t>
            </a:r>
          </a:p>
          <a:p>
            <a:pPr marL="320040" indent="-320040" algn="just" fontAlgn="auto">
              <a:lnSpc>
                <a:spcPct val="80000"/>
              </a:lnSpc>
              <a:spcBef>
                <a:spcPts val="700"/>
              </a:spcBef>
              <a:spcAft>
                <a:spcPts val="0"/>
              </a:spcAft>
              <a:buClr>
                <a:schemeClr val="accent2"/>
              </a:buClr>
              <a:buSzPct val="60000"/>
              <a:buFont typeface="Arial" pitchFamily="34" charset="0"/>
              <a:buChar char="•"/>
              <a:defRPr/>
            </a:pPr>
            <a:r>
              <a:rPr lang="en-US" sz="2400" b="1" u="sng" dirty="0" smtClean="0">
                <a:solidFill>
                  <a:schemeClr val="bg2"/>
                </a:solidFill>
                <a:latin typeface="+mn-lt"/>
              </a:rPr>
              <a:t>Future Prospects:</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Rapid growth of IMFIs with high acceptability from the Muslim community.</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Govt. Interest and IDB Support</a:t>
            </a:r>
          </a:p>
          <a:p>
            <a:pPr marL="777240" lvl="1" indent="-320040" algn="just" fontAlgn="auto">
              <a:lnSpc>
                <a:spcPct val="80000"/>
              </a:lnSpc>
              <a:spcBef>
                <a:spcPts val="700"/>
              </a:spcBef>
              <a:spcAft>
                <a:spcPts val="0"/>
              </a:spcAft>
              <a:buClr>
                <a:schemeClr val="accent2"/>
              </a:buClr>
              <a:buSzPct val="60000"/>
              <a:buFont typeface="Arial" pitchFamily="34" charset="0"/>
              <a:buChar char="•"/>
              <a:defRPr/>
            </a:pPr>
            <a:r>
              <a:rPr lang="en-US" sz="2400" dirty="0" smtClean="0">
                <a:solidFill>
                  <a:schemeClr val="bg2"/>
                </a:solidFill>
                <a:latin typeface="+mn-lt"/>
              </a:rPr>
              <a:t>AlHuda Centre of Excellence in Islamic Microfinance</a:t>
            </a:r>
          </a:p>
          <a:p>
            <a:pPr marL="320040" indent="-320040" algn="just" fontAlgn="auto">
              <a:lnSpc>
                <a:spcPct val="80000"/>
              </a:lnSpc>
              <a:spcBef>
                <a:spcPts val="700"/>
              </a:spcBef>
              <a:spcAft>
                <a:spcPts val="0"/>
              </a:spcAft>
              <a:buClr>
                <a:schemeClr val="accent2"/>
              </a:buClr>
              <a:buSzPct val="60000"/>
              <a:defRPr/>
            </a:pPr>
            <a:endParaRPr lang="en-US" sz="3200" dirty="0" smtClean="0">
              <a:solidFill>
                <a:schemeClr val="bg2"/>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6407"/>
            <a:ext cx="8596668" cy="748553"/>
          </a:xfrm>
        </p:spPr>
        <p:txBody>
          <a:bodyPr/>
          <a:lstStyle/>
          <a:p>
            <a:r>
              <a:rPr lang="en-US" dirty="0" smtClean="0"/>
              <a:t>Islamic Mode of Financing vs Interest (</a:t>
            </a:r>
            <a:r>
              <a:rPr lang="en-US" dirty="0" err="1" smtClean="0"/>
              <a:t>i</a:t>
            </a:r>
            <a:r>
              <a:rPr lang="en-US" dirty="0" smtClean="0"/>
              <a:t>)</a:t>
            </a:r>
            <a:endParaRPr lang="en-US" dirty="0"/>
          </a:p>
        </p:txBody>
      </p:sp>
      <p:pic>
        <p:nvPicPr>
          <p:cNvPr id="4" name="Picture 3"/>
          <p:cNvPicPr>
            <a:picLocks noChangeAspect="1"/>
          </p:cNvPicPr>
          <p:nvPr/>
        </p:nvPicPr>
        <p:blipFill>
          <a:blip r:embed="rId2"/>
          <a:stretch>
            <a:fillRect/>
          </a:stretch>
        </p:blipFill>
        <p:spPr>
          <a:xfrm>
            <a:off x="11582476" y="6105619"/>
            <a:ext cx="609524" cy="752381"/>
          </a:xfrm>
          <a:prstGeom prst="rect">
            <a:avLst/>
          </a:prstGeom>
        </p:spPr>
      </p:pic>
      <p:sp>
        <p:nvSpPr>
          <p:cNvPr id="3" name="Rectangle 2"/>
          <p:cNvSpPr/>
          <p:nvPr/>
        </p:nvSpPr>
        <p:spPr>
          <a:xfrm>
            <a:off x="927279" y="2399760"/>
            <a:ext cx="3309871" cy="88864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solidFill>
                  <a:schemeClr val="bg1"/>
                </a:solidFill>
              </a:rPr>
              <a:t>Riba </a:t>
            </a:r>
            <a:r>
              <a:rPr lang="en-US" sz="2800" dirty="0" err="1" smtClean="0">
                <a:solidFill>
                  <a:schemeClr val="bg1"/>
                </a:solidFill>
              </a:rPr>
              <a:t>Duyun</a:t>
            </a:r>
            <a:endParaRPr lang="en-US" sz="2800" dirty="0">
              <a:solidFill>
                <a:schemeClr val="bg1"/>
              </a:solidFill>
            </a:endParaRPr>
          </a:p>
        </p:txBody>
      </p:sp>
      <p:sp>
        <p:nvSpPr>
          <p:cNvPr id="5" name="Rectangle 4"/>
          <p:cNvSpPr/>
          <p:nvPr/>
        </p:nvSpPr>
        <p:spPr>
          <a:xfrm>
            <a:off x="4891831" y="2393321"/>
            <a:ext cx="3286255" cy="88864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Riba </a:t>
            </a:r>
            <a:r>
              <a:rPr lang="en-US" sz="2400" dirty="0" err="1" smtClean="0"/>
              <a:t>Buyu</a:t>
            </a:r>
            <a:endParaRPr lang="en-US" dirty="0"/>
          </a:p>
        </p:txBody>
      </p:sp>
      <p:sp>
        <p:nvSpPr>
          <p:cNvPr id="6" name="Rectangle 5"/>
          <p:cNvSpPr/>
          <p:nvPr/>
        </p:nvSpPr>
        <p:spPr>
          <a:xfrm>
            <a:off x="927279" y="3400022"/>
            <a:ext cx="1539025" cy="13007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i="1"/>
              <a:t>Riba Qard</a:t>
            </a:r>
            <a:endParaRPr lang="en-US"/>
          </a:p>
        </p:txBody>
      </p:sp>
      <p:sp>
        <p:nvSpPr>
          <p:cNvPr id="7" name="Rectangle 6"/>
          <p:cNvSpPr/>
          <p:nvPr/>
        </p:nvSpPr>
        <p:spPr>
          <a:xfrm>
            <a:off x="2702418" y="3397874"/>
            <a:ext cx="1539025" cy="13007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i="1"/>
              <a:t>Riba Jahiliyyah</a:t>
            </a:r>
            <a:endParaRPr lang="en-US"/>
          </a:p>
        </p:txBody>
      </p:sp>
      <p:sp>
        <p:nvSpPr>
          <p:cNvPr id="8" name="Rectangle 7"/>
          <p:cNvSpPr/>
          <p:nvPr/>
        </p:nvSpPr>
        <p:spPr>
          <a:xfrm>
            <a:off x="4891827" y="3410753"/>
            <a:ext cx="1539025" cy="13007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i="1"/>
              <a:t>Riba Fadl</a:t>
            </a:r>
            <a:endParaRPr lang="en-US"/>
          </a:p>
        </p:txBody>
      </p:sp>
      <p:sp>
        <p:nvSpPr>
          <p:cNvPr id="9" name="Rectangle 8"/>
          <p:cNvSpPr/>
          <p:nvPr/>
        </p:nvSpPr>
        <p:spPr>
          <a:xfrm>
            <a:off x="6666966" y="3408605"/>
            <a:ext cx="1539025" cy="13007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i="1"/>
              <a:t>Riba Nasi`ah</a:t>
            </a:r>
            <a:endParaRPr lang="en-US"/>
          </a:p>
        </p:txBody>
      </p:sp>
    </p:spTree>
    <p:extLst>
      <p:ext uri="{BB962C8B-B14F-4D97-AF65-F5344CB8AC3E}">
        <p14:creationId xmlns:p14="http://schemas.microsoft.com/office/powerpoint/2010/main" val="627737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434" y="2456421"/>
            <a:ext cx="8668918" cy="3769565"/>
          </a:xfrm>
        </p:spPr>
        <p:txBody>
          <a:bodyPr>
            <a:normAutofit/>
          </a:bodyPr>
          <a:lstStyle/>
          <a:p>
            <a:pPr marL="0" lvl="1" indent="0">
              <a:buNone/>
            </a:pPr>
            <a:r>
              <a:rPr lang="en-US" sz="2000" dirty="0" err="1" smtClean="0">
                <a:solidFill>
                  <a:schemeClr val="bg2">
                    <a:lumMod val="50000"/>
                  </a:schemeClr>
                </a:solidFill>
              </a:rPr>
              <a:t>Musharakah</a:t>
            </a:r>
            <a:r>
              <a:rPr lang="en-US" sz="2000" dirty="0" smtClean="0">
                <a:solidFill>
                  <a:schemeClr val="bg2">
                    <a:lumMod val="50000"/>
                  </a:schemeClr>
                </a:solidFill>
              </a:rPr>
              <a:t> &amp; </a:t>
            </a:r>
            <a:r>
              <a:rPr lang="en-US" sz="2000" dirty="0" err="1" smtClean="0">
                <a:solidFill>
                  <a:schemeClr val="bg2">
                    <a:lumMod val="50000"/>
                  </a:schemeClr>
                </a:solidFill>
              </a:rPr>
              <a:t>Mudaraba</a:t>
            </a:r>
            <a:r>
              <a:rPr lang="en-US" sz="2000" dirty="0" smtClean="0">
                <a:solidFill>
                  <a:schemeClr val="bg2">
                    <a:lumMod val="50000"/>
                  </a:schemeClr>
                </a:solidFill>
              </a:rPr>
              <a:t> </a:t>
            </a:r>
            <a:r>
              <a:rPr lang="en-US" sz="2000" dirty="0">
                <a:solidFill>
                  <a:schemeClr val="bg2">
                    <a:lumMod val="50000"/>
                  </a:schemeClr>
                </a:solidFill>
              </a:rPr>
              <a:t>means a relationship established under a contract by the mutual consent of the parties for sharing of profits and losses in the joint business.</a:t>
            </a:r>
            <a:endParaRPr lang="en-US" sz="2000" b="1" dirty="0">
              <a:solidFill>
                <a:schemeClr val="bg2">
                  <a:lumMod val="50000"/>
                </a:schemeClr>
              </a:solidFill>
            </a:endParaRPr>
          </a:p>
          <a:p>
            <a:pPr marL="0" lvl="1" indent="0">
              <a:buNone/>
            </a:pPr>
            <a:endParaRPr lang="en-US" sz="2000" b="1" dirty="0" smtClean="0">
              <a:solidFill>
                <a:schemeClr val="bg2">
                  <a:lumMod val="50000"/>
                </a:schemeClr>
              </a:solidFill>
            </a:endParaRPr>
          </a:p>
          <a:p>
            <a:pPr marL="0" lvl="1" indent="0">
              <a:buNone/>
            </a:pPr>
            <a:r>
              <a:rPr lang="en-US" sz="2000" b="1" u="sng" dirty="0" smtClean="0">
                <a:solidFill>
                  <a:schemeClr val="bg2">
                    <a:lumMod val="50000"/>
                  </a:schemeClr>
                </a:solidFill>
              </a:rPr>
              <a:t>Utilization :</a:t>
            </a:r>
          </a:p>
          <a:p>
            <a:pPr marL="0" lvl="1" indent="0">
              <a:buNone/>
            </a:pPr>
            <a:r>
              <a:rPr lang="en-US" sz="2000" dirty="0" err="1" smtClean="0">
                <a:solidFill>
                  <a:schemeClr val="bg2">
                    <a:lumMod val="50000"/>
                  </a:schemeClr>
                </a:solidFill>
              </a:rPr>
              <a:t>Musharkah</a:t>
            </a:r>
            <a:r>
              <a:rPr lang="en-US" sz="2000" dirty="0" smtClean="0">
                <a:solidFill>
                  <a:schemeClr val="bg2">
                    <a:lumMod val="50000"/>
                  </a:schemeClr>
                </a:solidFill>
              </a:rPr>
              <a:t> and </a:t>
            </a:r>
            <a:r>
              <a:rPr lang="en-US" sz="2000" dirty="0" err="1" smtClean="0">
                <a:solidFill>
                  <a:schemeClr val="bg2">
                    <a:lumMod val="50000"/>
                  </a:schemeClr>
                </a:solidFill>
              </a:rPr>
              <a:t>Mudarabah</a:t>
            </a:r>
            <a:r>
              <a:rPr lang="en-US" sz="2000" dirty="0" smtClean="0">
                <a:solidFill>
                  <a:schemeClr val="bg2">
                    <a:lumMod val="50000"/>
                  </a:schemeClr>
                </a:solidFill>
              </a:rPr>
              <a:t> </a:t>
            </a:r>
            <a:r>
              <a:rPr lang="en-US" sz="2000" dirty="0">
                <a:solidFill>
                  <a:schemeClr val="bg2">
                    <a:lumMod val="50000"/>
                  </a:schemeClr>
                </a:solidFill>
              </a:rPr>
              <a:t>can be used for </a:t>
            </a:r>
            <a:r>
              <a:rPr lang="en-US" sz="2000" dirty="0" smtClean="0">
                <a:solidFill>
                  <a:schemeClr val="bg2">
                    <a:lumMod val="50000"/>
                  </a:schemeClr>
                </a:solidFill>
              </a:rPr>
              <a:t>Microenterprise &amp; SME’S </a:t>
            </a:r>
            <a:r>
              <a:rPr lang="en-US" sz="2000" dirty="0">
                <a:solidFill>
                  <a:schemeClr val="bg2">
                    <a:lumMod val="50000"/>
                  </a:schemeClr>
                </a:solidFill>
              </a:rPr>
              <a:t>setup’s, </a:t>
            </a:r>
            <a:r>
              <a:rPr lang="en-US" sz="2000" dirty="0" smtClean="0">
                <a:solidFill>
                  <a:schemeClr val="bg2">
                    <a:lumMod val="50000"/>
                  </a:schemeClr>
                </a:solidFill>
              </a:rPr>
              <a:t>Home Financing, Agricultural Joint venture projects, etc. </a:t>
            </a:r>
            <a:endParaRPr lang="en-US" sz="2000" dirty="0">
              <a:solidFill>
                <a:schemeClr val="bg2">
                  <a:lumMod val="50000"/>
                </a:schemeClr>
              </a:solidFill>
            </a:endParaRPr>
          </a:p>
          <a:p>
            <a:pPr marL="0" lvl="1" indent="0">
              <a:buNone/>
            </a:pPr>
            <a:endParaRPr lang="en-US" sz="2000" b="1" dirty="0">
              <a:solidFill>
                <a:schemeClr val="bg2">
                  <a:lumMod val="50000"/>
                </a:schemeClr>
              </a:solidFill>
            </a:endParaRPr>
          </a:p>
        </p:txBody>
      </p:sp>
      <p:sp>
        <p:nvSpPr>
          <p:cNvPr id="4" name="Text Box 23"/>
          <p:cNvSpPr txBox="1">
            <a:spLocks noGrp="1" noChangeArrowheads="1"/>
          </p:cNvSpPr>
          <p:nvPr>
            <p:ph type="title"/>
          </p:nvPr>
        </p:nvSpPr>
        <p:spPr bwMode="auto">
          <a:xfrm>
            <a:off x="461434" y="0"/>
            <a:ext cx="8596668" cy="1016000"/>
          </a:xfrm>
          <a:prstGeom prst="rect">
            <a:avLst/>
          </a:prstGeom>
          <a:solidFill>
            <a:srgbClr val="35742A"/>
          </a:solidFill>
          <a:ln w="9525" algn="ctr">
            <a:noFill/>
            <a:miter lim="800000"/>
            <a:headEnd/>
            <a:tailEnd/>
          </a:ln>
          <a:effectLst/>
        </p:spPr>
        <p:txBody>
          <a:bodyPr anchor="ctr">
            <a:normAutofit/>
          </a:bodyPr>
          <a:lstStyle/>
          <a:p>
            <a:pPr algn="ctr"/>
            <a:r>
              <a:rPr lang="en-US" b="1" dirty="0">
                <a:solidFill>
                  <a:srgbClr val="FFFFFF"/>
                </a:solidFill>
                <a:cs typeface="Arial" charset="0"/>
              </a:rPr>
              <a:t>Islamic Micro-Finance Modes/Products</a:t>
            </a:r>
            <a:endParaRPr lang="en-GB" sz="3600" b="1" dirty="0">
              <a:solidFill>
                <a:srgbClr val="FFFFFF"/>
              </a:solidFill>
              <a:cs typeface="Arial" charset="0"/>
            </a:endParaRPr>
          </a:p>
        </p:txBody>
      </p:sp>
      <p:sp>
        <p:nvSpPr>
          <p:cNvPr id="5" name="Rounded Rectangle 4"/>
          <p:cNvSpPr/>
          <p:nvPr/>
        </p:nvSpPr>
        <p:spPr>
          <a:xfrm>
            <a:off x="461433" y="1281626"/>
            <a:ext cx="6066116" cy="5461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dirty="0" err="1" smtClean="0">
                <a:ln w="0"/>
                <a:solidFill>
                  <a:schemeClr val="tx1"/>
                </a:solidFill>
                <a:effectLst>
                  <a:outerShdw blurRad="38100" dist="19050" dir="2700000" algn="tl" rotWithShape="0">
                    <a:schemeClr val="dk1">
                      <a:alpha val="40000"/>
                    </a:schemeClr>
                  </a:outerShdw>
                </a:effectLst>
              </a:rPr>
              <a:t>Musharakah</a:t>
            </a:r>
            <a:r>
              <a:rPr lang="en-US" sz="2400" dirty="0" smtClean="0">
                <a:ln w="0"/>
                <a:solidFill>
                  <a:schemeClr val="tx1"/>
                </a:solidFill>
                <a:effectLst>
                  <a:outerShdw blurRad="38100" dist="19050" dir="2700000" algn="tl" rotWithShape="0">
                    <a:schemeClr val="dk1">
                      <a:alpha val="40000"/>
                    </a:schemeClr>
                  </a:outerShdw>
                </a:effectLst>
              </a:rPr>
              <a:t> &amp; </a:t>
            </a:r>
            <a:r>
              <a:rPr lang="en-US" sz="2400" dirty="0" err="1" smtClean="0">
                <a:ln w="0"/>
                <a:solidFill>
                  <a:schemeClr val="tx1"/>
                </a:solidFill>
                <a:effectLst>
                  <a:outerShdw blurRad="38100" dist="19050" dir="2700000" algn="tl" rotWithShape="0">
                    <a:schemeClr val="dk1">
                      <a:alpha val="40000"/>
                    </a:schemeClr>
                  </a:outerShdw>
                </a:effectLst>
              </a:rPr>
              <a:t>Mudarabah</a:t>
            </a:r>
            <a:r>
              <a:rPr lang="en-US" sz="2400" dirty="0" smtClean="0">
                <a:ln w="0"/>
                <a:solidFill>
                  <a:schemeClr val="tx1"/>
                </a:solidFill>
                <a:effectLst>
                  <a:outerShdw blurRad="38100" dist="19050" dir="2700000" algn="tl" rotWithShape="0">
                    <a:schemeClr val="dk1">
                      <a:alpha val="40000"/>
                    </a:schemeClr>
                  </a:outerShdw>
                </a:effectLst>
              </a:rPr>
              <a:t>- Partnership</a:t>
            </a:r>
            <a:endParaRPr lang="en-US" sz="2400" dirty="0">
              <a:ln w="0"/>
              <a:solidFill>
                <a:schemeClr val="tx1"/>
              </a:solidFill>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a:blip r:embed="rId2"/>
          <a:stretch>
            <a:fillRect/>
          </a:stretch>
        </p:blipFill>
        <p:spPr>
          <a:xfrm>
            <a:off x="11582476" y="6105619"/>
            <a:ext cx="609524" cy="752381"/>
          </a:xfrm>
          <a:prstGeom prst="rect">
            <a:avLst/>
          </a:prstGeom>
        </p:spPr>
      </p:pic>
    </p:spTree>
    <p:extLst>
      <p:ext uri="{BB962C8B-B14F-4D97-AF65-F5344CB8AC3E}">
        <p14:creationId xmlns:p14="http://schemas.microsoft.com/office/powerpoint/2010/main" val="1479645855"/>
      </p:ext>
    </p:extLst>
  </p:cSld>
  <p:clrMapOvr>
    <a:masterClrMapping/>
  </p:clrMapOvr>
  <mc:AlternateContent xmlns:mc="http://schemas.openxmlformats.org/markup-compatibility/2006" xmlns:p14="http://schemas.microsoft.com/office/powerpoint/2010/main">
    <mc:Choice Requires="p14">
      <p:transition spd="slow" p14:dur="2000" advTm="34248"/>
    </mc:Choice>
    <mc:Fallback xmlns="">
      <p:transition spd="slow" advTm="3424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1868489"/>
            <a:ext cx="8596668" cy="3241394"/>
          </a:xfrm>
        </p:spPr>
        <p:txBody>
          <a:bodyPr>
            <a:normAutofit/>
          </a:bodyPr>
          <a:lstStyle/>
          <a:p>
            <a:pPr marL="0" lvl="1" indent="0">
              <a:buNone/>
            </a:pPr>
            <a:r>
              <a:rPr lang="en-US" sz="2000" dirty="0">
                <a:solidFill>
                  <a:schemeClr val="bg2">
                    <a:lumMod val="50000"/>
                  </a:schemeClr>
                </a:solidFill>
              </a:rPr>
              <a:t>Diminishing </a:t>
            </a:r>
            <a:r>
              <a:rPr lang="en-US" sz="2000" dirty="0" err="1">
                <a:solidFill>
                  <a:schemeClr val="bg2">
                    <a:lumMod val="50000"/>
                  </a:schemeClr>
                </a:solidFill>
              </a:rPr>
              <a:t>Musharkah</a:t>
            </a:r>
            <a:r>
              <a:rPr lang="en-US" sz="2000" dirty="0">
                <a:solidFill>
                  <a:schemeClr val="bg2">
                    <a:lumMod val="50000"/>
                  </a:schemeClr>
                </a:solidFill>
              </a:rPr>
              <a:t> is a form of </a:t>
            </a:r>
            <a:r>
              <a:rPr lang="en-US" sz="2000" dirty="0" err="1">
                <a:solidFill>
                  <a:schemeClr val="bg2">
                    <a:lumMod val="50000"/>
                  </a:schemeClr>
                </a:solidFill>
              </a:rPr>
              <a:t>Musharakah</a:t>
            </a:r>
            <a:r>
              <a:rPr lang="en-US" sz="2000" dirty="0">
                <a:solidFill>
                  <a:schemeClr val="bg2">
                    <a:lumMod val="50000"/>
                  </a:schemeClr>
                </a:solidFill>
              </a:rPr>
              <a:t> where the </a:t>
            </a:r>
            <a:r>
              <a:rPr lang="en-US" sz="2000" dirty="0" smtClean="0">
                <a:solidFill>
                  <a:schemeClr val="bg2">
                    <a:lumMod val="50000"/>
                  </a:schemeClr>
                </a:solidFill>
              </a:rPr>
              <a:t>Bank/MFI </a:t>
            </a:r>
            <a:r>
              <a:rPr lang="en-US" sz="2000" dirty="0">
                <a:solidFill>
                  <a:schemeClr val="bg2">
                    <a:lumMod val="50000"/>
                  </a:schemeClr>
                </a:solidFill>
              </a:rPr>
              <a:t>and </a:t>
            </a:r>
            <a:r>
              <a:rPr lang="en-US" sz="2000" dirty="0" smtClean="0">
                <a:solidFill>
                  <a:schemeClr val="bg2">
                    <a:lumMod val="50000"/>
                  </a:schemeClr>
                </a:solidFill>
              </a:rPr>
              <a:t>the </a:t>
            </a:r>
            <a:r>
              <a:rPr lang="en-US" sz="2000" dirty="0">
                <a:solidFill>
                  <a:schemeClr val="bg2">
                    <a:lumMod val="50000"/>
                  </a:schemeClr>
                </a:solidFill>
              </a:rPr>
              <a:t>client participate in a joint commercial enterprise or property. This attains the form of undivided ownership of </a:t>
            </a:r>
            <a:r>
              <a:rPr lang="en-US" sz="2000" dirty="0" smtClean="0">
                <a:solidFill>
                  <a:schemeClr val="bg2">
                    <a:lumMod val="50000"/>
                  </a:schemeClr>
                </a:solidFill>
              </a:rPr>
              <a:t>both, Over </a:t>
            </a:r>
            <a:r>
              <a:rPr lang="en-US" sz="2000" dirty="0">
                <a:solidFill>
                  <a:schemeClr val="bg2">
                    <a:lumMod val="50000"/>
                  </a:schemeClr>
                </a:solidFill>
              </a:rPr>
              <a:t>certain period the equity of financier is purchased by the client</a:t>
            </a:r>
          </a:p>
          <a:p>
            <a:pPr marL="0" lvl="1" indent="0">
              <a:buNone/>
            </a:pPr>
            <a:endParaRPr lang="en-US" sz="2000" b="1" dirty="0">
              <a:solidFill>
                <a:schemeClr val="bg2">
                  <a:lumMod val="50000"/>
                </a:schemeClr>
              </a:solidFill>
            </a:endParaRPr>
          </a:p>
          <a:p>
            <a:pPr marL="0" lvl="1" indent="0">
              <a:buNone/>
            </a:pPr>
            <a:r>
              <a:rPr lang="en-US" sz="2000" b="1" u="sng" dirty="0" smtClean="0">
                <a:solidFill>
                  <a:schemeClr val="bg2">
                    <a:lumMod val="50000"/>
                  </a:schemeClr>
                </a:solidFill>
              </a:rPr>
              <a:t>Utilization:</a:t>
            </a:r>
          </a:p>
          <a:p>
            <a:pPr marL="0" lvl="1" indent="0">
              <a:buNone/>
            </a:pPr>
            <a:r>
              <a:rPr lang="en-US" sz="2000" dirty="0" smtClean="0">
                <a:solidFill>
                  <a:schemeClr val="bg2">
                    <a:lumMod val="50000"/>
                  </a:schemeClr>
                </a:solidFill>
              </a:rPr>
              <a:t>It can be utilize for house financing, forest development, agri. Inputs, farming, vehicles etc.</a:t>
            </a:r>
            <a:endParaRPr lang="en-US" sz="2000" dirty="0">
              <a:solidFill>
                <a:schemeClr val="bg2">
                  <a:lumMod val="50000"/>
                </a:schemeClr>
              </a:solidFill>
            </a:endParaRPr>
          </a:p>
          <a:p>
            <a:pPr marL="0" indent="0">
              <a:buNone/>
            </a:pPr>
            <a:endParaRPr lang="en-US" sz="2000" dirty="0"/>
          </a:p>
        </p:txBody>
      </p:sp>
      <p:sp>
        <p:nvSpPr>
          <p:cNvPr id="4" name="Text Box 23"/>
          <p:cNvSpPr txBox="1">
            <a:spLocks noGrp="1" noChangeArrowheads="1"/>
          </p:cNvSpPr>
          <p:nvPr>
            <p:ph type="title"/>
          </p:nvPr>
        </p:nvSpPr>
        <p:spPr bwMode="auto">
          <a:xfrm>
            <a:off x="499534" y="0"/>
            <a:ext cx="8596668" cy="1079500"/>
          </a:xfrm>
          <a:prstGeom prst="rect">
            <a:avLst/>
          </a:prstGeom>
          <a:solidFill>
            <a:srgbClr val="35742A"/>
          </a:solidFill>
          <a:ln w="9525" algn="ctr">
            <a:noFill/>
            <a:miter lim="800000"/>
            <a:headEnd/>
            <a:tailEnd/>
          </a:ln>
          <a:effectLst/>
        </p:spPr>
        <p:txBody>
          <a:bodyPr anchor="ctr"/>
          <a:lstStyle/>
          <a:p>
            <a:pPr algn="ctr"/>
            <a:r>
              <a:rPr lang="en-US" b="1" dirty="0">
                <a:solidFill>
                  <a:srgbClr val="FFFFFF"/>
                </a:solidFill>
                <a:cs typeface="Arial" charset="0"/>
              </a:rPr>
              <a:t>Islamic Micro-Finance Modes/Products</a:t>
            </a:r>
            <a:endParaRPr lang="en-GB" sz="3600" b="1" dirty="0">
              <a:solidFill>
                <a:srgbClr val="FFFFFF"/>
              </a:solidFill>
              <a:cs typeface="Arial" charset="0"/>
            </a:endParaRPr>
          </a:p>
        </p:txBody>
      </p:sp>
      <p:sp>
        <p:nvSpPr>
          <p:cNvPr id="5" name="Rounded Rectangle 4"/>
          <p:cNvSpPr/>
          <p:nvPr/>
        </p:nvSpPr>
        <p:spPr>
          <a:xfrm>
            <a:off x="499534" y="1200944"/>
            <a:ext cx="3538312" cy="546100"/>
          </a:xfrm>
          <a:prstGeom prst="roundRect">
            <a:avLst>
              <a:gd name="adj" fmla="val 14341"/>
            </a:avLst>
          </a:prstGeom>
        </p:spPr>
        <p:style>
          <a:lnRef idx="0">
            <a:schemeClr val="accent2"/>
          </a:lnRef>
          <a:fillRef idx="3">
            <a:schemeClr val="accent2"/>
          </a:fillRef>
          <a:effectRef idx="3">
            <a:schemeClr val="accent2"/>
          </a:effectRef>
          <a:fontRef idx="minor">
            <a:schemeClr val="lt1"/>
          </a:fontRef>
        </p:style>
        <p:txBody>
          <a:bodyPr rtlCol="0" anchor="ctr"/>
          <a:lstStyle/>
          <a:p>
            <a:pPr lvl="0"/>
            <a:r>
              <a:rPr lang="en-US" sz="2400" dirty="0" smtClean="0">
                <a:ln w="0"/>
                <a:solidFill>
                  <a:schemeClr val="tx1"/>
                </a:solidFill>
                <a:effectLst>
                  <a:outerShdw blurRad="38100" dist="19050" dir="2700000" algn="tl" rotWithShape="0">
                    <a:schemeClr val="dk1">
                      <a:alpha val="40000"/>
                    </a:schemeClr>
                  </a:outerShdw>
                </a:effectLst>
              </a:rPr>
              <a:t>Diminishing </a:t>
            </a:r>
            <a:r>
              <a:rPr lang="en-US" sz="2400" dirty="0" err="1" smtClean="0">
                <a:ln w="0"/>
                <a:solidFill>
                  <a:schemeClr val="tx1"/>
                </a:solidFill>
                <a:effectLst>
                  <a:outerShdw blurRad="38100" dist="19050" dir="2700000" algn="tl" rotWithShape="0">
                    <a:schemeClr val="dk1">
                      <a:alpha val="40000"/>
                    </a:schemeClr>
                  </a:outerShdw>
                </a:effectLst>
              </a:rPr>
              <a:t>Musharkah</a:t>
            </a:r>
            <a:endParaRPr lang="en-US" sz="2400" dirty="0">
              <a:ln w="0"/>
              <a:solidFill>
                <a:schemeClr val="tx1"/>
              </a:solidFill>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a:blip r:embed="rId2"/>
          <a:stretch>
            <a:fillRect/>
          </a:stretch>
        </p:blipFill>
        <p:spPr>
          <a:xfrm>
            <a:off x="11582476" y="6105619"/>
            <a:ext cx="609524" cy="752381"/>
          </a:xfrm>
          <a:prstGeom prst="rect">
            <a:avLst/>
          </a:prstGeom>
        </p:spPr>
      </p:pic>
    </p:spTree>
    <p:extLst>
      <p:ext uri="{BB962C8B-B14F-4D97-AF65-F5344CB8AC3E}">
        <p14:creationId xmlns:p14="http://schemas.microsoft.com/office/powerpoint/2010/main" val="2340085717"/>
      </p:ext>
    </p:extLst>
  </p:cSld>
  <p:clrMapOvr>
    <a:masterClrMapping/>
  </p:clrMapOvr>
  <mc:AlternateContent xmlns:mc="http://schemas.openxmlformats.org/markup-compatibility/2006" xmlns:p14="http://schemas.microsoft.com/office/powerpoint/2010/main">
    <mc:Choice Requires="p14">
      <p:transition spd="slow" p14:dur="2000" advTm="43482"/>
    </mc:Choice>
    <mc:Fallback xmlns="">
      <p:transition spd="slow" advTm="4348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z="2400" b="1" dirty="0" smtClean="0">
                <a:solidFill>
                  <a:srgbClr val="006600"/>
                </a:solidFill>
              </a:rPr>
              <a:t>Difference between Islamic and Conventional Banking</a:t>
            </a:r>
            <a:endParaRPr lang="en-US" sz="2400" b="1" dirty="0" smtClean="0">
              <a:solidFill>
                <a:srgbClr val="006600"/>
              </a:solidFill>
            </a:endParaRPr>
          </a:p>
        </p:txBody>
      </p:sp>
      <p:sp>
        <p:nvSpPr>
          <p:cNvPr id="10243" name="Rectangle 3"/>
          <p:cNvSpPr>
            <a:spLocks noGrp="1" noChangeArrowheads="1"/>
          </p:cNvSpPr>
          <p:nvPr>
            <p:ph type="body" idx="1"/>
          </p:nvPr>
        </p:nvSpPr>
        <p:spPr>
          <a:noFill/>
        </p:spPr>
        <p:txBody>
          <a:bodyPr/>
          <a:lstStyle/>
          <a:p>
            <a:pPr algn="ctr" eaLnBrk="1" hangingPunct="1">
              <a:buFont typeface="Wingdings" pitchFamily="2" charset="2"/>
              <a:buNone/>
            </a:pPr>
            <a:r>
              <a:rPr lang="en-US" altLang="ar-SA" b="1" dirty="0" smtClean="0"/>
              <a:t>Conventional</a:t>
            </a:r>
          </a:p>
          <a:p>
            <a:pPr algn="ctr" eaLnBrk="1" hangingPunct="1">
              <a:buFont typeface="Wingdings" pitchFamily="2" charset="2"/>
              <a:buNone/>
            </a:pPr>
            <a:r>
              <a:rPr lang="en-US" altLang="ar-SA" dirty="0" smtClean="0"/>
              <a:t>	</a:t>
            </a:r>
          </a:p>
        </p:txBody>
      </p:sp>
      <p:sp>
        <p:nvSpPr>
          <p:cNvPr id="10244" name="Oval 4"/>
          <p:cNvSpPr>
            <a:spLocks noChangeArrowheads="1"/>
          </p:cNvSpPr>
          <p:nvPr/>
        </p:nvSpPr>
        <p:spPr bwMode="auto">
          <a:xfrm>
            <a:off x="2336800" y="1295400"/>
            <a:ext cx="1828800" cy="1447800"/>
          </a:xfrm>
          <a:prstGeom prst="ellipse">
            <a:avLst/>
          </a:prstGeom>
          <a:solidFill>
            <a:srgbClr val="FFCC99"/>
          </a:solidFill>
          <a:ln w="9525">
            <a:solidFill>
              <a:schemeClr val="tx1"/>
            </a:solidFill>
            <a:round/>
            <a:headEnd/>
            <a:tailEnd/>
          </a:ln>
        </p:spPr>
        <p:txBody>
          <a:bodyPr wrap="none" anchor="ctr"/>
          <a:lstStyle/>
          <a:p>
            <a:endParaRPr lang="en-US"/>
          </a:p>
        </p:txBody>
      </p:sp>
      <p:sp>
        <p:nvSpPr>
          <p:cNvPr id="10245" name="Oval 5"/>
          <p:cNvSpPr>
            <a:spLocks noChangeArrowheads="1"/>
          </p:cNvSpPr>
          <p:nvPr/>
        </p:nvSpPr>
        <p:spPr bwMode="auto">
          <a:xfrm>
            <a:off x="8026400" y="1295400"/>
            <a:ext cx="1930400" cy="1447800"/>
          </a:xfrm>
          <a:prstGeom prst="ellipse">
            <a:avLst/>
          </a:prstGeom>
          <a:solidFill>
            <a:srgbClr val="FFCC99"/>
          </a:solidFill>
          <a:ln w="9525">
            <a:solidFill>
              <a:schemeClr val="tx1"/>
            </a:solidFill>
            <a:round/>
            <a:headEnd/>
            <a:tailEnd/>
          </a:ln>
        </p:spPr>
        <p:txBody>
          <a:bodyPr wrap="none" anchor="ctr"/>
          <a:lstStyle/>
          <a:p>
            <a:endParaRPr lang="en-US"/>
          </a:p>
        </p:txBody>
      </p:sp>
      <p:sp>
        <p:nvSpPr>
          <p:cNvPr id="299014" name="Line 6"/>
          <p:cNvSpPr>
            <a:spLocks noChangeShapeType="1"/>
          </p:cNvSpPr>
          <p:nvPr/>
        </p:nvSpPr>
        <p:spPr bwMode="auto">
          <a:xfrm flipV="1">
            <a:off x="4876800" y="1676400"/>
            <a:ext cx="2844800" cy="0"/>
          </a:xfrm>
          <a:prstGeom prst="line">
            <a:avLst/>
          </a:prstGeom>
          <a:noFill/>
          <a:ln w="44450">
            <a:solidFill>
              <a:srgbClr val="FF0000"/>
            </a:solidFill>
            <a:round/>
            <a:headEnd/>
            <a:tailEnd type="triangle" w="lg" len="lg"/>
          </a:ln>
        </p:spPr>
        <p:txBody>
          <a:bodyPr wrap="none" anchor="ctr"/>
          <a:lstStyle/>
          <a:p>
            <a:endParaRPr lang="en-US"/>
          </a:p>
        </p:txBody>
      </p:sp>
      <p:sp>
        <p:nvSpPr>
          <p:cNvPr id="299015" name="Line 7"/>
          <p:cNvSpPr>
            <a:spLocks noChangeShapeType="1"/>
          </p:cNvSpPr>
          <p:nvPr/>
        </p:nvSpPr>
        <p:spPr bwMode="auto">
          <a:xfrm flipH="1" flipV="1">
            <a:off x="4876800" y="2286000"/>
            <a:ext cx="2743200" cy="0"/>
          </a:xfrm>
          <a:prstGeom prst="line">
            <a:avLst/>
          </a:prstGeom>
          <a:noFill/>
          <a:ln w="44450">
            <a:solidFill>
              <a:srgbClr val="FF0000"/>
            </a:solidFill>
            <a:round/>
            <a:headEnd/>
            <a:tailEnd type="triangle" w="lg" len="lg"/>
          </a:ln>
        </p:spPr>
        <p:txBody>
          <a:bodyPr wrap="none" anchor="ctr"/>
          <a:lstStyle/>
          <a:p>
            <a:endParaRPr lang="en-US"/>
          </a:p>
        </p:txBody>
      </p:sp>
      <p:sp>
        <p:nvSpPr>
          <p:cNvPr id="10248" name="Text Box 8"/>
          <p:cNvSpPr txBox="1">
            <a:spLocks noChangeArrowheads="1"/>
          </p:cNvSpPr>
          <p:nvPr/>
        </p:nvSpPr>
        <p:spPr bwMode="auto">
          <a:xfrm>
            <a:off x="2641600" y="1676400"/>
            <a:ext cx="1219200" cy="457200"/>
          </a:xfrm>
          <a:prstGeom prst="rect">
            <a:avLst/>
          </a:prstGeom>
          <a:noFill/>
          <a:ln w="9525">
            <a:noFill/>
            <a:miter lim="800000"/>
            <a:headEnd/>
            <a:tailEnd/>
          </a:ln>
        </p:spPr>
        <p:txBody>
          <a:bodyPr>
            <a:spAutoFit/>
          </a:bodyPr>
          <a:lstStyle/>
          <a:p>
            <a:pPr eaLnBrk="0" hangingPunct="0">
              <a:spcBef>
                <a:spcPct val="50000"/>
              </a:spcBef>
            </a:pPr>
            <a:r>
              <a:rPr lang="en-US" altLang="ar-SA" sz="2400" b="1">
                <a:latin typeface="Times New Roman" pitchFamily="18" charset="0"/>
              </a:rPr>
              <a:t>Bank</a:t>
            </a:r>
            <a:endParaRPr lang="en-US" altLang="ar-SA" sz="2400">
              <a:latin typeface="Times New Roman" pitchFamily="18" charset="0"/>
            </a:endParaRPr>
          </a:p>
        </p:txBody>
      </p:sp>
      <p:sp>
        <p:nvSpPr>
          <p:cNvPr id="10249" name="Text Box 9"/>
          <p:cNvSpPr txBox="1">
            <a:spLocks noChangeArrowheads="1"/>
          </p:cNvSpPr>
          <p:nvPr/>
        </p:nvSpPr>
        <p:spPr bwMode="auto">
          <a:xfrm>
            <a:off x="8331200" y="1676400"/>
            <a:ext cx="1524000" cy="457200"/>
          </a:xfrm>
          <a:prstGeom prst="rect">
            <a:avLst/>
          </a:prstGeom>
          <a:noFill/>
          <a:ln w="9525">
            <a:noFill/>
            <a:miter lim="800000"/>
            <a:headEnd/>
            <a:tailEnd/>
          </a:ln>
        </p:spPr>
        <p:txBody>
          <a:bodyPr>
            <a:spAutoFit/>
          </a:bodyPr>
          <a:lstStyle/>
          <a:p>
            <a:pPr eaLnBrk="0" hangingPunct="0">
              <a:spcBef>
                <a:spcPct val="50000"/>
              </a:spcBef>
            </a:pPr>
            <a:r>
              <a:rPr lang="en-US" altLang="ar-SA" sz="2400" b="1">
                <a:latin typeface="Times New Roman" pitchFamily="18" charset="0"/>
              </a:rPr>
              <a:t>Client</a:t>
            </a:r>
            <a:endParaRPr lang="en-US" altLang="ar-SA" sz="2400">
              <a:latin typeface="Times New Roman" pitchFamily="18" charset="0"/>
            </a:endParaRPr>
          </a:p>
        </p:txBody>
      </p:sp>
      <p:sp>
        <p:nvSpPr>
          <p:cNvPr id="299018" name="Text Box 10"/>
          <p:cNvSpPr txBox="1">
            <a:spLocks noChangeArrowheads="1"/>
          </p:cNvSpPr>
          <p:nvPr/>
        </p:nvSpPr>
        <p:spPr bwMode="auto">
          <a:xfrm>
            <a:off x="4876800" y="1143000"/>
            <a:ext cx="2438400" cy="457200"/>
          </a:xfrm>
          <a:prstGeom prst="rect">
            <a:avLst/>
          </a:prstGeom>
          <a:noFill/>
          <a:ln w="9525">
            <a:noFill/>
            <a:miter lim="800000"/>
            <a:headEnd/>
            <a:tailEnd/>
          </a:ln>
        </p:spPr>
        <p:txBody>
          <a:bodyPr>
            <a:spAutoFit/>
          </a:bodyPr>
          <a:lstStyle/>
          <a:p>
            <a:pPr eaLnBrk="0" hangingPunct="0">
              <a:spcBef>
                <a:spcPct val="50000"/>
              </a:spcBef>
            </a:pPr>
            <a:r>
              <a:rPr lang="en-US" altLang="ar-SA" sz="2400" b="1" dirty="0">
                <a:latin typeface="Times New Roman" pitchFamily="18" charset="0"/>
              </a:rPr>
              <a:t>     </a:t>
            </a:r>
            <a:r>
              <a:rPr lang="en-US" altLang="ar-SA" sz="2400" b="1" dirty="0">
                <a:solidFill>
                  <a:srgbClr val="FF0000"/>
                </a:solidFill>
                <a:latin typeface="Times New Roman" pitchFamily="18" charset="0"/>
              </a:rPr>
              <a:t>Money   </a:t>
            </a:r>
            <a:endParaRPr lang="en-US" altLang="ar-SA" sz="2400" dirty="0">
              <a:solidFill>
                <a:srgbClr val="FF0000"/>
              </a:solidFill>
              <a:latin typeface="Times New Roman" pitchFamily="18" charset="0"/>
            </a:endParaRPr>
          </a:p>
        </p:txBody>
      </p:sp>
      <p:sp>
        <p:nvSpPr>
          <p:cNvPr id="299019" name="Text Box 11"/>
          <p:cNvSpPr txBox="1">
            <a:spLocks noChangeArrowheads="1"/>
          </p:cNvSpPr>
          <p:nvPr/>
        </p:nvSpPr>
        <p:spPr bwMode="auto">
          <a:xfrm>
            <a:off x="3759200" y="2514600"/>
            <a:ext cx="4673600" cy="461665"/>
          </a:xfrm>
          <a:prstGeom prst="rect">
            <a:avLst/>
          </a:prstGeom>
          <a:noFill/>
          <a:ln w="9525">
            <a:noFill/>
            <a:miter lim="800000"/>
            <a:headEnd/>
            <a:tailEnd/>
          </a:ln>
        </p:spPr>
        <p:txBody>
          <a:bodyPr>
            <a:spAutoFit/>
          </a:bodyPr>
          <a:lstStyle/>
          <a:p>
            <a:pPr eaLnBrk="0" hangingPunct="0">
              <a:spcBef>
                <a:spcPct val="50000"/>
              </a:spcBef>
            </a:pPr>
            <a:r>
              <a:rPr lang="en-US" altLang="ar-SA" sz="2400" b="1" dirty="0" smtClean="0">
                <a:solidFill>
                  <a:srgbClr val="FF0000"/>
                </a:solidFill>
                <a:latin typeface="Times New Roman" pitchFamily="18" charset="0"/>
              </a:rPr>
              <a:t>              Money </a:t>
            </a:r>
            <a:r>
              <a:rPr lang="en-US" altLang="ar-SA" sz="2400" b="1" dirty="0">
                <a:solidFill>
                  <a:srgbClr val="FF0000"/>
                </a:solidFill>
                <a:latin typeface="Times New Roman" pitchFamily="18" charset="0"/>
              </a:rPr>
              <a:t>+ Money(interest)</a:t>
            </a:r>
          </a:p>
        </p:txBody>
      </p:sp>
      <p:sp>
        <p:nvSpPr>
          <p:cNvPr id="10252" name="Oval 12"/>
          <p:cNvSpPr>
            <a:spLocks noChangeArrowheads="1"/>
          </p:cNvSpPr>
          <p:nvPr/>
        </p:nvSpPr>
        <p:spPr bwMode="auto">
          <a:xfrm>
            <a:off x="2133600" y="3733800"/>
            <a:ext cx="1828800" cy="1447800"/>
          </a:xfrm>
          <a:prstGeom prst="ellipse">
            <a:avLst/>
          </a:prstGeom>
          <a:solidFill>
            <a:srgbClr val="FFCC99"/>
          </a:solidFill>
          <a:ln w="9525">
            <a:solidFill>
              <a:schemeClr val="tx1"/>
            </a:solidFill>
            <a:round/>
            <a:headEnd/>
            <a:tailEnd/>
          </a:ln>
        </p:spPr>
        <p:txBody>
          <a:bodyPr wrap="none" anchor="ctr"/>
          <a:lstStyle/>
          <a:p>
            <a:endParaRPr lang="en-US"/>
          </a:p>
        </p:txBody>
      </p:sp>
      <p:sp>
        <p:nvSpPr>
          <p:cNvPr id="10253" name="Oval 13"/>
          <p:cNvSpPr>
            <a:spLocks noChangeArrowheads="1"/>
          </p:cNvSpPr>
          <p:nvPr/>
        </p:nvSpPr>
        <p:spPr bwMode="auto">
          <a:xfrm>
            <a:off x="8229600" y="3733800"/>
            <a:ext cx="1930400" cy="1447800"/>
          </a:xfrm>
          <a:prstGeom prst="ellipse">
            <a:avLst/>
          </a:prstGeom>
          <a:solidFill>
            <a:srgbClr val="FFCC99"/>
          </a:solidFill>
          <a:ln w="9525">
            <a:solidFill>
              <a:schemeClr val="tx1"/>
            </a:solidFill>
            <a:round/>
            <a:headEnd/>
            <a:tailEnd/>
          </a:ln>
        </p:spPr>
        <p:txBody>
          <a:bodyPr wrap="none" anchor="ctr"/>
          <a:lstStyle/>
          <a:p>
            <a:endParaRPr lang="en-US"/>
          </a:p>
        </p:txBody>
      </p:sp>
      <p:sp>
        <p:nvSpPr>
          <p:cNvPr id="10254" name="Text Box 14"/>
          <p:cNvSpPr txBox="1">
            <a:spLocks noChangeArrowheads="1"/>
          </p:cNvSpPr>
          <p:nvPr/>
        </p:nvSpPr>
        <p:spPr bwMode="auto">
          <a:xfrm>
            <a:off x="2540000" y="4114800"/>
            <a:ext cx="1219200" cy="457200"/>
          </a:xfrm>
          <a:prstGeom prst="rect">
            <a:avLst/>
          </a:prstGeom>
          <a:noFill/>
          <a:ln w="9525">
            <a:noFill/>
            <a:miter lim="800000"/>
            <a:headEnd/>
            <a:tailEnd/>
          </a:ln>
        </p:spPr>
        <p:txBody>
          <a:bodyPr>
            <a:spAutoFit/>
          </a:bodyPr>
          <a:lstStyle/>
          <a:p>
            <a:pPr eaLnBrk="0" hangingPunct="0">
              <a:spcBef>
                <a:spcPct val="50000"/>
              </a:spcBef>
            </a:pPr>
            <a:r>
              <a:rPr lang="en-US" altLang="ar-SA" sz="2400" b="1">
                <a:latin typeface="Times New Roman" pitchFamily="18" charset="0"/>
              </a:rPr>
              <a:t>Bank</a:t>
            </a:r>
            <a:endParaRPr lang="en-US" altLang="ar-SA" sz="2400">
              <a:latin typeface="Times New Roman" pitchFamily="18" charset="0"/>
            </a:endParaRPr>
          </a:p>
        </p:txBody>
      </p:sp>
      <p:sp>
        <p:nvSpPr>
          <p:cNvPr id="10255" name="Text Box 15"/>
          <p:cNvSpPr txBox="1">
            <a:spLocks noChangeArrowheads="1"/>
          </p:cNvSpPr>
          <p:nvPr/>
        </p:nvSpPr>
        <p:spPr bwMode="auto">
          <a:xfrm>
            <a:off x="8432800" y="4114800"/>
            <a:ext cx="1524000" cy="457200"/>
          </a:xfrm>
          <a:prstGeom prst="rect">
            <a:avLst/>
          </a:prstGeom>
          <a:noFill/>
          <a:ln w="9525">
            <a:noFill/>
            <a:miter lim="800000"/>
            <a:headEnd/>
            <a:tailEnd/>
          </a:ln>
        </p:spPr>
        <p:txBody>
          <a:bodyPr>
            <a:spAutoFit/>
          </a:bodyPr>
          <a:lstStyle/>
          <a:p>
            <a:pPr eaLnBrk="0" hangingPunct="0">
              <a:spcBef>
                <a:spcPct val="50000"/>
              </a:spcBef>
            </a:pPr>
            <a:r>
              <a:rPr lang="en-US" altLang="ar-SA" sz="2400" b="1">
                <a:latin typeface="Times New Roman" pitchFamily="18" charset="0"/>
              </a:rPr>
              <a:t>Client</a:t>
            </a:r>
            <a:endParaRPr lang="en-US" altLang="ar-SA" sz="2400">
              <a:latin typeface="Times New Roman" pitchFamily="18" charset="0"/>
            </a:endParaRPr>
          </a:p>
        </p:txBody>
      </p:sp>
      <p:grpSp>
        <p:nvGrpSpPr>
          <p:cNvPr id="2" name="Group 16"/>
          <p:cNvGrpSpPr>
            <a:grpSpLocks/>
          </p:cNvGrpSpPr>
          <p:nvPr/>
        </p:nvGrpSpPr>
        <p:grpSpPr bwMode="auto">
          <a:xfrm>
            <a:off x="4165600" y="4114800"/>
            <a:ext cx="3962400" cy="831850"/>
            <a:chOff x="1968" y="2016"/>
            <a:chExt cx="1872" cy="524"/>
          </a:xfrm>
        </p:grpSpPr>
        <p:sp>
          <p:nvSpPr>
            <p:cNvPr id="10263" name="Text Box 17"/>
            <p:cNvSpPr txBox="1">
              <a:spLocks noChangeArrowheads="1"/>
            </p:cNvSpPr>
            <p:nvPr/>
          </p:nvSpPr>
          <p:spPr bwMode="auto">
            <a:xfrm>
              <a:off x="2400" y="2016"/>
              <a:ext cx="960" cy="524"/>
            </a:xfrm>
            <a:prstGeom prst="rect">
              <a:avLst/>
            </a:prstGeom>
            <a:solidFill>
              <a:srgbClr val="CCFFFF"/>
            </a:solidFill>
            <a:ln w="9525">
              <a:solidFill>
                <a:srgbClr val="333399"/>
              </a:solidFill>
              <a:miter lim="800000"/>
              <a:headEnd/>
              <a:tailEnd/>
            </a:ln>
          </p:spPr>
          <p:txBody>
            <a:bodyPr>
              <a:spAutoFit/>
            </a:bodyPr>
            <a:lstStyle/>
            <a:p>
              <a:pPr algn="ctr" eaLnBrk="0" hangingPunct="0">
                <a:spcBef>
                  <a:spcPct val="50000"/>
                </a:spcBef>
              </a:pPr>
              <a:r>
                <a:rPr lang="en-US" altLang="ar-SA" sz="2400" b="1" dirty="0">
                  <a:solidFill>
                    <a:srgbClr val="000099"/>
                  </a:solidFill>
                  <a:latin typeface="Times New Roman" pitchFamily="18" charset="0"/>
                </a:rPr>
                <a:t>Goods &amp; Services</a:t>
              </a:r>
              <a:endParaRPr lang="en-US" altLang="ar-SA" sz="2400" b="1" dirty="0">
                <a:latin typeface="Times New Roman" pitchFamily="18" charset="0"/>
              </a:endParaRPr>
            </a:p>
          </p:txBody>
        </p:sp>
        <p:sp>
          <p:nvSpPr>
            <p:cNvPr id="10264" name="Line 18"/>
            <p:cNvSpPr>
              <a:spLocks noChangeShapeType="1"/>
            </p:cNvSpPr>
            <p:nvPr/>
          </p:nvSpPr>
          <p:spPr bwMode="auto">
            <a:xfrm>
              <a:off x="1968" y="2304"/>
              <a:ext cx="432" cy="0"/>
            </a:xfrm>
            <a:prstGeom prst="line">
              <a:avLst/>
            </a:prstGeom>
            <a:noFill/>
            <a:ln w="44450">
              <a:solidFill>
                <a:srgbClr val="FF0000"/>
              </a:solidFill>
              <a:round/>
              <a:headEnd/>
              <a:tailEnd type="none" w="lg" len="lg"/>
            </a:ln>
          </p:spPr>
          <p:txBody>
            <a:bodyPr wrap="none" anchor="ctr"/>
            <a:lstStyle/>
            <a:p>
              <a:endParaRPr lang="en-US"/>
            </a:p>
          </p:txBody>
        </p:sp>
        <p:sp>
          <p:nvSpPr>
            <p:cNvPr id="10265" name="Line 19"/>
            <p:cNvSpPr>
              <a:spLocks noChangeShapeType="1"/>
            </p:cNvSpPr>
            <p:nvPr/>
          </p:nvSpPr>
          <p:spPr bwMode="auto">
            <a:xfrm>
              <a:off x="3360" y="2304"/>
              <a:ext cx="480" cy="0"/>
            </a:xfrm>
            <a:prstGeom prst="line">
              <a:avLst/>
            </a:prstGeom>
            <a:noFill/>
            <a:ln w="44450">
              <a:solidFill>
                <a:srgbClr val="FF0000"/>
              </a:solidFill>
              <a:round/>
              <a:headEnd/>
              <a:tailEnd type="triangle" w="lg" len="lg"/>
            </a:ln>
          </p:spPr>
          <p:txBody>
            <a:bodyPr wrap="none" anchor="ctr"/>
            <a:lstStyle/>
            <a:p>
              <a:endParaRPr lang="en-US"/>
            </a:p>
          </p:txBody>
        </p:sp>
      </p:grpSp>
      <p:grpSp>
        <p:nvGrpSpPr>
          <p:cNvPr id="3" name="Group 20"/>
          <p:cNvGrpSpPr>
            <a:grpSpLocks/>
          </p:cNvGrpSpPr>
          <p:nvPr/>
        </p:nvGrpSpPr>
        <p:grpSpPr bwMode="auto">
          <a:xfrm>
            <a:off x="3251200" y="4953000"/>
            <a:ext cx="5892800" cy="685800"/>
            <a:chOff x="1488" y="2784"/>
            <a:chExt cx="2784" cy="432"/>
          </a:xfrm>
        </p:grpSpPr>
        <p:sp>
          <p:nvSpPr>
            <p:cNvPr id="10259" name="Line 21"/>
            <p:cNvSpPr>
              <a:spLocks noChangeShapeType="1"/>
            </p:cNvSpPr>
            <p:nvPr/>
          </p:nvSpPr>
          <p:spPr bwMode="auto">
            <a:xfrm>
              <a:off x="4272" y="2832"/>
              <a:ext cx="0" cy="384"/>
            </a:xfrm>
            <a:prstGeom prst="line">
              <a:avLst/>
            </a:prstGeom>
            <a:noFill/>
            <a:ln w="44450">
              <a:solidFill>
                <a:srgbClr val="FF0000"/>
              </a:solidFill>
              <a:round/>
              <a:headEnd/>
              <a:tailEnd type="none" w="lg" len="lg"/>
            </a:ln>
          </p:spPr>
          <p:txBody>
            <a:bodyPr wrap="none" anchor="ctr"/>
            <a:lstStyle/>
            <a:p>
              <a:endParaRPr lang="en-US"/>
            </a:p>
          </p:txBody>
        </p:sp>
        <p:sp>
          <p:nvSpPr>
            <p:cNvPr id="10260" name="Line 22"/>
            <p:cNvSpPr>
              <a:spLocks noChangeShapeType="1"/>
            </p:cNvSpPr>
            <p:nvPr/>
          </p:nvSpPr>
          <p:spPr bwMode="auto">
            <a:xfrm flipH="1">
              <a:off x="1488" y="3216"/>
              <a:ext cx="2784" cy="0"/>
            </a:xfrm>
            <a:prstGeom prst="line">
              <a:avLst/>
            </a:prstGeom>
            <a:noFill/>
            <a:ln w="44450">
              <a:solidFill>
                <a:srgbClr val="FF0000"/>
              </a:solidFill>
              <a:round/>
              <a:headEnd/>
              <a:tailEnd type="none" w="lg" len="lg"/>
            </a:ln>
          </p:spPr>
          <p:txBody>
            <a:bodyPr wrap="none" anchor="ctr"/>
            <a:lstStyle/>
            <a:p>
              <a:endParaRPr lang="en-US"/>
            </a:p>
          </p:txBody>
        </p:sp>
        <p:sp>
          <p:nvSpPr>
            <p:cNvPr id="10261" name="Line 23"/>
            <p:cNvSpPr>
              <a:spLocks noChangeShapeType="1"/>
            </p:cNvSpPr>
            <p:nvPr/>
          </p:nvSpPr>
          <p:spPr bwMode="auto">
            <a:xfrm flipV="1">
              <a:off x="1488" y="2784"/>
              <a:ext cx="0" cy="432"/>
            </a:xfrm>
            <a:prstGeom prst="line">
              <a:avLst/>
            </a:prstGeom>
            <a:noFill/>
            <a:ln w="44450">
              <a:solidFill>
                <a:srgbClr val="FF0000"/>
              </a:solidFill>
              <a:round/>
              <a:headEnd/>
              <a:tailEnd type="triangle" w="lg" len="lg"/>
            </a:ln>
          </p:spPr>
          <p:txBody>
            <a:bodyPr wrap="none" anchor="ctr"/>
            <a:lstStyle/>
            <a:p>
              <a:endParaRPr lang="en-US"/>
            </a:p>
          </p:txBody>
        </p:sp>
        <p:sp>
          <p:nvSpPr>
            <p:cNvPr id="10262" name="Text Box 24"/>
            <p:cNvSpPr txBox="1">
              <a:spLocks noChangeArrowheads="1"/>
            </p:cNvSpPr>
            <p:nvPr/>
          </p:nvSpPr>
          <p:spPr bwMode="auto">
            <a:xfrm>
              <a:off x="2448" y="2880"/>
              <a:ext cx="816" cy="288"/>
            </a:xfrm>
            <a:prstGeom prst="rect">
              <a:avLst/>
            </a:prstGeom>
            <a:noFill/>
            <a:ln w="9525">
              <a:noFill/>
              <a:miter lim="800000"/>
              <a:headEnd/>
              <a:tailEnd/>
            </a:ln>
          </p:spPr>
          <p:txBody>
            <a:bodyPr>
              <a:spAutoFit/>
            </a:bodyPr>
            <a:lstStyle/>
            <a:p>
              <a:pPr eaLnBrk="0" hangingPunct="0">
                <a:spcBef>
                  <a:spcPct val="50000"/>
                </a:spcBef>
              </a:pPr>
              <a:r>
                <a:rPr lang="en-US" altLang="ar-SA" sz="2400" b="1" dirty="0">
                  <a:solidFill>
                    <a:srgbClr val="FF0000"/>
                  </a:solidFill>
                  <a:latin typeface="Times New Roman" pitchFamily="18" charset="0"/>
                </a:rPr>
                <a:t>money</a:t>
              </a:r>
              <a:endParaRPr lang="en-US" altLang="ar-SA" sz="2400" dirty="0">
                <a:solidFill>
                  <a:srgbClr val="FF0000"/>
                </a:solidFill>
                <a:latin typeface="Times New Roman" pitchFamily="18" charset="0"/>
              </a:endParaRPr>
            </a:p>
          </p:txBody>
        </p:sp>
      </p:grpSp>
      <p:sp>
        <p:nvSpPr>
          <p:cNvPr id="10258" name="Rectangle 25"/>
          <p:cNvSpPr>
            <a:spLocks noChangeArrowheads="1"/>
          </p:cNvSpPr>
          <p:nvPr/>
        </p:nvSpPr>
        <p:spPr bwMode="auto">
          <a:xfrm>
            <a:off x="3251200" y="3246438"/>
            <a:ext cx="6400800" cy="519112"/>
          </a:xfrm>
          <a:prstGeom prst="rect">
            <a:avLst/>
          </a:prstGeom>
          <a:noFill/>
          <a:ln w="9525">
            <a:noFill/>
            <a:miter lim="800000"/>
            <a:headEnd/>
            <a:tailEnd/>
          </a:ln>
        </p:spPr>
        <p:txBody>
          <a:bodyPr>
            <a:spAutoFit/>
          </a:bodyPr>
          <a:lstStyle/>
          <a:p>
            <a:pPr algn="ctr"/>
            <a:r>
              <a:rPr lang="en-US" altLang="ar-SA" sz="2800" b="1" u="sng" dirty="0">
                <a:solidFill>
                  <a:schemeClr val="accent2">
                    <a:lumMod val="75000"/>
                  </a:schemeClr>
                </a:solidFill>
              </a:rPr>
              <a:t>Islamic Banking</a:t>
            </a:r>
            <a:endParaRPr lang="en-US" sz="2800" b="1" u="sng" dirty="0">
              <a:solidFill>
                <a:schemeClr val="accent2">
                  <a:lumMod val="75000"/>
                </a:schemeClr>
              </a:solidFill>
            </a:endParaRPr>
          </a:p>
        </p:txBody>
      </p:sp>
    </p:spTree>
    <p:extLst>
      <p:ext uri="{BB962C8B-B14F-4D97-AF65-F5344CB8AC3E}">
        <p14:creationId xmlns:p14="http://schemas.microsoft.com/office/powerpoint/2010/main" val="3622743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99014"/>
                                        </p:tgtEl>
                                        <p:attrNameLst>
                                          <p:attrName>style.visibility</p:attrName>
                                        </p:attrNameLst>
                                      </p:cBhvr>
                                      <p:to>
                                        <p:strVal val="visible"/>
                                      </p:to>
                                    </p:set>
                                    <p:animEffect transition="in" filter="slide(fromLeft)">
                                      <p:cBhvr>
                                        <p:cTn id="7" dur="500"/>
                                        <p:tgtEl>
                                          <p:spTgt spid="29901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99018"/>
                                        </p:tgtEl>
                                        <p:attrNameLst>
                                          <p:attrName>style.visibility</p:attrName>
                                        </p:attrNameLst>
                                      </p:cBhvr>
                                      <p:to>
                                        <p:strVal val="visible"/>
                                      </p:to>
                                    </p:set>
                                    <p:animEffect transition="in" filter="slide(fromLeft)">
                                      <p:cBhvr>
                                        <p:cTn id="12" dur="500"/>
                                        <p:tgtEl>
                                          <p:spTgt spid="29901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99015"/>
                                        </p:tgtEl>
                                        <p:attrNameLst>
                                          <p:attrName>style.visibility</p:attrName>
                                        </p:attrNameLst>
                                      </p:cBhvr>
                                      <p:to>
                                        <p:strVal val="visible"/>
                                      </p:to>
                                    </p:set>
                                    <p:animEffect transition="in" filter="slide(fromRight)">
                                      <p:cBhvr>
                                        <p:cTn id="17" dur="500"/>
                                        <p:tgtEl>
                                          <p:spTgt spid="29901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299019"/>
                                        </p:tgtEl>
                                        <p:attrNameLst>
                                          <p:attrName>style.visibility</p:attrName>
                                        </p:attrNameLst>
                                      </p:cBhvr>
                                      <p:to>
                                        <p:strVal val="visible"/>
                                      </p:to>
                                    </p:set>
                                    <p:animEffect transition="in" filter="slide(fromRight)">
                                      <p:cBhvr>
                                        <p:cTn id="22" dur="500"/>
                                        <p:tgtEl>
                                          <p:spTgt spid="29901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slide(fromLef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lide(fromRigh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4" grpId="0" animBg="1"/>
      <p:bldP spid="299015" grpId="0" animBg="1"/>
      <p:bldP spid="299018" grpId="0" autoUpdateAnimBg="0"/>
      <p:bldP spid="29901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Grp="1" noChangeArrowheads="1"/>
          </p:cNvSpPr>
          <p:nvPr>
            <p:ph type="title"/>
          </p:nvPr>
        </p:nvSpPr>
        <p:spPr bwMode="auto">
          <a:xfrm>
            <a:off x="529783" y="0"/>
            <a:ext cx="8596668" cy="1130300"/>
          </a:xfrm>
          <a:prstGeom prst="rect">
            <a:avLst/>
          </a:prstGeom>
          <a:solidFill>
            <a:schemeClr val="accent2">
              <a:lumMod val="75000"/>
            </a:schemeClr>
          </a:solidFill>
          <a:ln w="9525" algn="ctr">
            <a:noFill/>
            <a:miter lim="800000"/>
            <a:headEnd/>
            <a:tailEnd/>
          </a:ln>
        </p:spPr>
        <p:txBody>
          <a:bodyPr anchor="ctr">
            <a:normAutofit/>
          </a:bodyPr>
          <a:lstStyle/>
          <a:p>
            <a:pPr marL="381000" indent="-381000" algn="ctr">
              <a:lnSpc>
                <a:spcPct val="80000"/>
              </a:lnSpc>
              <a:spcBef>
                <a:spcPct val="20000"/>
              </a:spcBef>
              <a:buFont typeface="Wingdings" pitchFamily="2" charset="2"/>
              <a:buNone/>
            </a:pPr>
            <a:r>
              <a:rPr lang="en-GB" sz="4000" b="1" dirty="0" smtClean="0">
                <a:solidFill>
                  <a:srgbClr val="FFFFFF"/>
                </a:solidFill>
                <a:cs typeface="Arial" charset="0"/>
              </a:rPr>
              <a:t>Islamic Microfinance and Conventional Microfinance </a:t>
            </a:r>
            <a:endParaRPr lang="en-GB" sz="4000" b="1" dirty="0">
              <a:solidFill>
                <a:srgbClr val="FFFFFF"/>
              </a:solidFill>
              <a:cs typeface="Arial" charset="0"/>
            </a:endParaRPr>
          </a:p>
        </p:txBody>
      </p:sp>
      <p:sp>
        <p:nvSpPr>
          <p:cNvPr id="6" name="Rectangle 3"/>
          <p:cNvSpPr txBox="1">
            <a:spLocks noGrp="1" noChangeArrowheads="1"/>
          </p:cNvSpPr>
          <p:nvPr>
            <p:ph idx="1"/>
          </p:nvPr>
        </p:nvSpPr>
        <p:spPr bwMode="auto">
          <a:xfrm>
            <a:off x="529783" y="1612901"/>
            <a:ext cx="8928116" cy="4174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20040" lvl="0" indent="-320040">
              <a:lnSpc>
                <a:spcPct val="80000"/>
              </a:lnSpc>
              <a:spcBef>
                <a:spcPts val="700"/>
              </a:spcBef>
              <a:buClr>
                <a:schemeClr val="accent2"/>
              </a:buClr>
              <a:buSzPct val="60000"/>
              <a:buFont typeface="Wingdings"/>
              <a:buChar char=""/>
              <a:defRPr/>
            </a:pPr>
            <a:r>
              <a:rPr lang="en-US" sz="2800" dirty="0" smtClean="0">
                <a:solidFill>
                  <a:schemeClr val="bg1"/>
                </a:solidFill>
                <a:hlinkClick r:id="rId2" tooltip="FT Lexicon - microfinance"/>
              </a:rPr>
              <a:t>Microfinance</a:t>
            </a:r>
            <a:r>
              <a:rPr lang="en-US" sz="2800" dirty="0" smtClean="0">
                <a:solidFill>
                  <a:schemeClr val="bg1"/>
                </a:solidFill>
              </a:rPr>
              <a:t> </a:t>
            </a:r>
            <a:r>
              <a:rPr lang="en-US" sz="2800" dirty="0">
                <a:solidFill>
                  <a:schemeClr val="bg1"/>
                </a:solidFill>
              </a:rPr>
              <a:t>has become a critical tool in tackling poverty and aiding development through building the capacity for poor people to enjoy greater self-sufficiency and sustainability by granting them access to financial services</a:t>
            </a:r>
            <a:r>
              <a:rPr lang="en-US" sz="2800" dirty="0" smtClean="0">
                <a:solidFill>
                  <a:schemeClr val="bg1"/>
                </a:solidFill>
              </a:rPr>
              <a:t>.</a:t>
            </a:r>
          </a:p>
          <a:p>
            <a:pPr marL="320040" lvl="0" indent="-320040">
              <a:lnSpc>
                <a:spcPct val="80000"/>
              </a:lnSpc>
              <a:spcBef>
                <a:spcPts val="700"/>
              </a:spcBef>
              <a:buClr>
                <a:schemeClr val="accent2"/>
              </a:buClr>
              <a:buSzPct val="60000"/>
              <a:buFont typeface="Wingdings"/>
              <a:buChar char=""/>
              <a:defRPr/>
            </a:pPr>
            <a:r>
              <a:rPr lang="en-US" sz="2800" dirty="0">
                <a:solidFill>
                  <a:schemeClr val="bg1"/>
                </a:solidFill>
              </a:rPr>
              <a:t>These are the aims of Islamic moral economy as well - serving social interest along with individual interest. Islamic microfinance is a new area within </a:t>
            </a:r>
            <a:r>
              <a:rPr lang="en-US" sz="2800" dirty="0">
                <a:solidFill>
                  <a:schemeClr val="bg1"/>
                </a:solidFill>
                <a:hlinkClick r:id="rId3" tooltip="FT Lexicon - Islamic finance"/>
              </a:rPr>
              <a:t>Islamic finance</a:t>
            </a:r>
            <a:r>
              <a:rPr lang="en-US" sz="2800" dirty="0">
                <a:solidFill>
                  <a:schemeClr val="bg1"/>
                </a:solidFill>
              </a:rPr>
              <a:t>, whereby Islamic banks provide financing to financially excluded individuals.</a:t>
            </a:r>
            <a:endParaRPr lang="en-GB" sz="2800" dirty="0" smtClean="0">
              <a:solidFill>
                <a:schemeClr val="bg1"/>
              </a:solidFill>
              <a:latin typeface="Tw Cen MT" pitchFamily="34" charset="0"/>
            </a:endParaRPr>
          </a:p>
        </p:txBody>
      </p:sp>
    </p:spTree>
    <p:extLst>
      <p:ext uri="{BB962C8B-B14F-4D97-AF65-F5344CB8AC3E}">
        <p14:creationId xmlns:p14="http://schemas.microsoft.com/office/powerpoint/2010/main" val="2829823464"/>
      </p:ext>
    </p:extLst>
  </p:cSld>
  <p:clrMapOvr>
    <a:masterClrMapping/>
  </p:clrMapOvr>
  <mc:AlternateContent xmlns:mc="http://schemas.openxmlformats.org/markup-compatibility/2006" xmlns:p14="http://schemas.microsoft.com/office/powerpoint/2010/main">
    <mc:Choice Requires="p14">
      <p:transition spd="slow" p14:dur="2000" advTm="24053"/>
    </mc:Choice>
    <mc:Fallback xmlns="">
      <p:transition spd="slow" advTm="2405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1868488"/>
            <a:ext cx="8943230" cy="4214811"/>
          </a:xfrm>
        </p:spPr>
        <p:txBody>
          <a:bodyPr>
            <a:normAutofit/>
          </a:bodyPr>
          <a:lstStyle/>
          <a:p>
            <a:pPr marL="0" indent="0"/>
            <a:r>
              <a:rPr lang="en-US" sz="2000" b="1" dirty="0" smtClean="0">
                <a:solidFill>
                  <a:schemeClr val="bg1"/>
                </a:solidFill>
              </a:rPr>
              <a:t>Vanilla Products :    		Structure Existing Product </a:t>
            </a:r>
            <a:r>
              <a:rPr lang="en-US" sz="2000" b="1" dirty="0" err="1" smtClean="0">
                <a:solidFill>
                  <a:schemeClr val="bg1"/>
                </a:solidFill>
              </a:rPr>
              <a:t>Islamically</a:t>
            </a:r>
            <a:r>
              <a:rPr lang="en-US" sz="2000" b="1" dirty="0" smtClean="0">
                <a:solidFill>
                  <a:schemeClr val="bg1"/>
                </a:solidFill>
              </a:rPr>
              <a:t> </a:t>
            </a:r>
          </a:p>
          <a:p>
            <a:pPr marL="0" indent="0"/>
            <a:endParaRPr lang="en-US" sz="2000" b="1" dirty="0" smtClean="0">
              <a:solidFill>
                <a:schemeClr val="bg1"/>
              </a:solidFill>
            </a:endParaRPr>
          </a:p>
          <a:p>
            <a:pPr marL="0" indent="0"/>
            <a:r>
              <a:rPr lang="en-US" sz="2000" b="1" dirty="0" smtClean="0">
                <a:solidFill>
                  <a:schemeClr val="bg1"/>
                </a:solidFill>
              </a:rPr>
              <a:t>Design New Products :	Design New products </a:t>
            </a:r>
          </a:p>
          <a:p>
            <a:pPr marL="0" indent="0"/>
            <a:endParaRPr lang="en-US" sz="2000" b="1" dirty="0" smtClean="0">
              <a:solidFill>
                <a:schemeClr val="bg1"/>
              </a:solidFill>
            </a:endParaRPr>
          </a:p>
          <a:p>
            <a:pPr marL="0" indent="0"/>
            <a:r>
              <a:rPr lang="en-US" sz="2000" b="1" dirty="0" smtClean="0">
                <a:solidFill>
                  <a:schemeClr val="bg1"/>
                </a:solidFill>
              </a:rPr>
              <a:t>Product Evolution :		Change Product Feature with No Change in 								Structure</a:t>
            </a:r>
          </a:p>
          <a:p>
            <a:pPr marL="0" indent="0"/>
            <a:endParaRPr lang="en-US" sz="2000" b="1" dirty="0" smtClean="0">
              <a:solidFill>
                <a:schemeClr val="bg1"/>
              </a:solidFill>
            </a:endParaRPr>
          </a:p>
          <a:p>
            <a:pPr marL="0" indent="0"/>
            <a:r>
              <a:rPr lang="en-US" sz="2000" b="1" dirty="0" smtClean="0">
                <a:solidFill>
                  <a:schemeClr val="bg1"/>
                </a:solidFill>
              </a:rPr>
              <a:t>Process Enhancement: 	Enhance the current process and procedures  </a:t>
            </a:r>
          </a:p>
          <a:p>
            <a:pPr marL="0" indent="0"/>
            <a:endParaRPr lang="en-US" sz="2000" b="1" dirty="0" smtClean="0">
              <a:solidFill>
                <a:schemeClr val="bg1"/>
              </a:solidFill>
            </a:endParaRPr>
          </a:p>
          <a:p>
            <a:pPr marL="0" indent="0"/>
            <a:r>
              <a:rPr lang="en-US" sz="2000" b="1" dirty="0" smtClean="0">
                <a:solidFill>
                  <a:schemeClr val="bg1"/>
                </a:solidFill>
              </a:rPr>
              <a:t>Accounting, Compliance &amp; Technological Enhancement </a:t>
            </a:r>
            <a:endParaRPr lang="en-US" sz="2000" b="1" dirty="0">
              <a:solidFill>
                <a:schemeClr val="bg1"/>
              </a:solidFill>
            </a:endParaRPr>
          </a:p>
        </p:txBody>
      </p:sp>
      <p:sp>
        <p:nvSpPr>
          <p:cNvPr id="4" name="Text Box 23"/>
          <p:cNvSpPr txBox="1">
            <a:spLocks noGrp="1" noChangeArrowheads="1"/>
          </p:cNvSpPr>
          <p:nvPr>
            <p:ph type="title"/>
          </p:nvPr>
        </p:nvSpPr>
        <p:spPr bwMode="auto">
          <a:xfrm>
            <a:off x="499534" y="0"/>
            <a:ext cx="8596668" cy="1079500"/>
          </a:xfrm>
          <a:prstGeom prst="rect">
            <a:avLst/>
          </a:prstGeom>
          <a:solidFill>
            <a:srgbClr val="35742A"/>
          </a:solidFill>
          <a:ln w="9525" algn="ctr">
            <a:noFill/>
            <a:miter lim="800000"/>
            <a:headEnd/>
            <a:tailEnd/>
          </a:ln>
          <a:effectLst/>
        </p:spPr>
        <p:txBody>
          <a:bodyPr anchor="ctr"/>
          <a:lstStyle/>
          <a:p>
            <a:pPr algn="ctr"/>
            <a:r>
              <a:rPr lang="en-US" b="1" dirty="0" smtClean="0">
                <a:solidFill>
                  <a:srgbClr val="FFFFFF"/>
                </a:solidFill>
                <a:cs typeface="Arial" charset="0"/>
              </a:rPr>
              <a:t>Type of Products </a:t>
            </a:r>
            <a:endParaRPr lang="en-GB" sz="3600" b="1" dirty="0">
              <a:solidFill>
                <a:srgbClr val="FFFFFF"/>
              </a:solidFill>
              <a:cs typeface="Arial" charset="0"/>
            </a:endParaRPr>
          </a:p>
        </p:txBody>
      </p:sp>
    </p:spTree>
    <p:extLst>
      <p:ext uri="{BB962C8B-B14F-4D97-AF65-F5344CB8AC3E}">
        <p14:creationId xmlns:p14="http://schemas.microsoft.com/office/powerpoint/2010/main" val="3508258639"/>
      </p:ext>
    </p:extLst>
  </p:cSld>
  <p:clrMapOvr>
    <a:masterClrMapping/>
  </p:clrMapOvr>
  <mc:AlternateContent xmlns:mc="http://schemas.openxmlformats.org/markup-compatibility/2006" xmlns:p14="http://schemas.microsoft.com/office/powerpoint/2010/main">
    <mc:Choice Requires="p14">
      <p:transition spd="slow" p14:dur="2000" advTm="43482"/>
    </mc:Choice>
    <mc:Fallback xmlns="">
      <p:transition spd="slow" advTm="43482"/>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1868488"/>
            <a:ext cx="8943230" cy="4214811"/>
          </a:xfrm>
        </p:spPr>
        <p:txBody>
          <a:bodyPr>
            <a:normAutofit/>
          </a:bodyPr>
          <a:lstStyle/>
          <a:p>
            <a:pPr marL="0" indent="0"/>
            <a:r>
              <a:rPr lang="en-US" sz="2000" b="1" dirty="0" smtClean="0">
                <a:solidFill>
                  <a:schemeClr val="bg1"/>
                </a:solidFill>
              </a:rPr>
              <a:t>BOD   		</a:t>
            </a:r>
          </a:p>
          <a:p>
            <a:pPr marL="0" indent="0"/>
            <a:r>
              <a:rPr lang="en-US" sz="2000" b="1" dirty="0" smtClean="0">
                <a:solidFill>
                  <a:schemeClr val="bg1"/>
                </a:solidFill>
              </a:rPr>
              <a:t>CEO/MD </a:t>
            </a:r>
          </a:p>
          <a:p>
            <a:pPr marL="0" indent="0"/>
            <a:r>
              <a:rPr lang="en-US" sz="2000" b="1" dirty="0" smtClean="0">
                <a:solidFill>
                  <a:schemeClr val="bg1"/>
                </a:solidFill>
              </a:rPr>
              <a:t>Shariah Board/Advisor		</a:t>
            </a:r>
          </a:p>
          <a:p>
            <a:pPr marL="0" indent="0"/>
            <a:r>
              <a:rPr lang="en-US" sz="2000" b="1" dirty="0" smtClean="0">
                <a:solidFill>
                  <a:schemeClr val="bg1"/>
                </a:solidFill>
              </a:rPr>
              <a:t>Product Development Department   </a:t>
            </a:r>
          </a:p>
          <a:p>
            <a:pPr marL="0" indent="0"/>
            <a:r>
              <a:rPr lang="en-US" sz="2000" b="1" dirty="0" smtClean="0">
                <a:solidFill>
                  <a:schemeClr val="bg1"/>
                </a:solidFill>
              </a:rPr>
              <a:t>Marketing Department </a:t>
            </a:r>
          </a:p>
          <a:p>
            <a:pPr marL="0" indent="0"/>
            <a:r>
              <a:rPr lang="en-US" sz="2000" b="1" dirty="0" smtClean="0">
                <a:solidFill>
                  <a:schemeClr val="bg1"/>
                </a:solidFill>
              </a:rPr>
              <a:t>Accounting &amp; Finance</a:t>
            </a:r>
          </a:p>
          <a:p>
            <a:pPr marL="0" indent="0"/>
            <a:r>
              <a:rPr lang="en-US" sz="2000" b="1" dirty="0" smtClean="0">
                <a:solidFill>
                  <a:schemeClr val="bg1"/>
                </a:solidFill>
              </a:rPr>
              <a:t>I.T Department </a:t>
            </a:r>
          </a:p>
          <a:p>
            <a:pPr marL="0" indent="0"/>
            <a:r>
              <a:rPr lang="en-US" sz="2000" b="1" dirty="0" smtClean="0">
                <a:solidFill>
                  <a:schemeClr val="bg1"/>
                </a:solidFill>
              </a:rPr>
              <a:t>HR &amp; Capacity Building </a:t>
            </a:r>
          </a:p>
          <a:p>
            <a:pPr marL="0" indent="0"/>
            <a:r>
              <a:rPr lang="en-US" sz="2000" b="1" dirty="0" smtClean="0">
                <a:solidFill>
                  <a:schemeClr val="bg1"/>
                </a:solidFill>
              </a:rPr>
              <a:t>Sales Team </a:t>
            </a:r>
            <a:endParaRPr lang="en-US" sz="2000" b="1" dirty="0">
              <a:solidFill>
                <a:schemeClr val="bg1"/>
              </a:solidFill>
            </a:endParaRPr>
          </a:p>
        </p:txBody>
      </p:sp>
      <p:sp>
        <p:nvSpPr>
          <p:cNvPr id="4" name="Text Box 23"/>
          <p:cNvSpPr txBox="1">
            <a:spLocks noGrp="1" noChangeArrowheads="1"/>
          </p:cNvSpPr>
          <p:nvPr>
            <p:ph type="title"/>
          </p:nvPr>
        </p:nvSpPr>
        <p:spPr bwMode="auto">
          <a:xfrm>
            <a:off x="499534" y="0"/>
            <a:ext cx="8596668" cy="1079500"/>
          </a:xfrm>
          <a:prstGeom prst="rect">
            <a:avLst/>
          </a:prstGeom>
          <a:solidFill>
            <a:srgbClr val="35742A"/>
          </a:solidFill>
          <a:ln w="9525" algn="ctr">
            <a:noFill/>
            <a:miter lim="800000"/>
            <a:headEnd/>
            <a:tailEnd/>
          </a:ln>
          <a:effectLst/>
        </p:spPr>
        <p:txBody>
          <a:bodyPr anchor="ctr">
            <a:normAutofit fontScale="90000"/>
          </a:bodyPr>
          <a:lstStyle/>
          <a:p>
            <a:pPr algn="ctr"/>
            <a:r>
              <a:rPr lang="en-US" b="1" dirty="0" smtClean="0">
                <a:solidFill>
                  <a:srgbClr val="FFFFFF"/>
                </a:solidFill>
                <a:cs typeface="Arial" charset="0"/>
              </a:rPr>
              <a:t>Role &amp; Internal Involvement for New Product </a:t>
            </a:r>
            <a:endParaRPr lang="en-GB" sz="3600" b="1" dirty="0">
              <a:solidFill>
                <a:srgbClr val="FFFFFF"/>
              </a:solidFill>
              <a:cs typeface="Arial" charset="0"/>
            </a:endParaRPr>
          </a:p>
        </p:txBody>
      </p:sp>
    </p:spTree>
    <p:extLst>
      <p:ext uri="{BB962C8B-B14F-4D97-AF65-F5344CB8AC3E}">
        <p14:creationId xmlns:p14="http://schemas.microsoft.com/office/powerpoint/2010/main" val="3004773929"/>
      </p:ext>
    </p:extLst>
  </p:cSld>
  <p:clrMapOvr>
    <a:masterClrMapping/>
  </p:clrMapOvr>
  <mc:AlternateContent xmlns:mc="http://schemas.openxmlformats.org/markup-compatibility/2006" xmlns:p14="http://schemas.microsoft.com/office/powerpoint/2010/main">
    <mc:Choice Requires="p14">
      <p:transition spd="slow" p14:dur="2000" advTm="43482"/>
    </mc:Choice>
    <mc:Fallback xmlns="">
      <p:transition spd="slow" advTm="4348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1868488"/>
            <a:ext cx="8943230" cy="4214811"/>
          </a:xfrm>
        </p:spPr>
        <p:txBody>
          <a:bodyPr>
            <a:normAutofit/>
          </a:bodyPr>
          <a:lstStyle/>
          <a:p>
            <a:pPr marL="0" indent="0"/>
            <a:r>
              <a:rPr lang="en-US" sz="2000" b="1" dirty="0" smtClean="0">
                <a:solidFill>
                  <a:schemeClr val="bg1"/>
                </a:solidFill>
              </a:rPr>
              <a:t>Bank &amp; Financial Institutions along with the concern departments   		</a:t>
            </a:r>
          </a:p>
          <a:p>
            <a:pPr marL="0" indent="0"/>
            <a:r>
              <a:rPr lang="en-US" sz="2000" b="1" dirty="0" smtClean="0">
                <a:solidFill>
                  <a:schemeClr val="bg1"/>
                </a:solidFill>
              </a:rPr>
              <a:t>Research Organizations</a:t>
            </a:r>
          </a:p>
          <a:p>
            <a:pPr marL="0" indent="0"/>
            <a:r>
              <a:rPr lang="en-US" sz="2000" b="1" dirty="0" smtClean="0">
                <a:solidFill>
                  <a:schemeClr val="bg1"/>
                </a:solidFill>
              </a:rPr>
              <a:t>Field Staff 		</a:t>
            </a:r>
          </a:p>
          <a:p>
            <a:pPr marL="0" indent="0"/>
            <a:r>
              <a:rPr lang="en-US" sz="2000" b="1" dirty="0" smtClean="0">
                <a:solidFill>
                  <a:schemeClr val="bg1"/>
                </a:solidFill>
              </a:rPr>
              <a:t>External Shariah Vetting – Shariah Houses </a:t>
            </a:r>
          </a:p>
          <a:p>
            <a:pPr marL="0" indent="0"/>
            <a:r>
              <a:rPr lang="en-US" sz="2000" b="1" dirty="0" smtClean="0">
                <a:solidFill>
                  <a:schemeClr val="bg1"/>
                </a:solidFill>
              </a:rPr>
              <a:t>Services Provides e.g. I.T, Accounting etc. </a:t>
            </a:r>
          </a:p>
        </p:txBody>
      </p:sp>
      <p:sp>
        <p:nvSpPr>
          <p:cNvPr id="4" name="Text Box 23"/>
          <p:cNvSpPr txBox="1">
            <a:spLocks noGrp="1" noChangeArrowheads="1"/>
          </p:cNvSpPr>
          <p:nvPr>
            <p:ph type="title"/>
          </p:nvPr>
        </p:nvSpPr>
        <p:spPr bwMode="auto">
          <a:xfrm>
            <a:off x="499534" y="0"/>
            <a:ext cx="8596668" cy="1079500"/>
          </a:xfrm>
          <a:prstGeom prst="rect">
            <a:avLst/>
          </a:prstGeom>
          <a:solidFill>
            <a:srgbClr val="35742A"/>
          </a:solidFill>
          <a:ln w="9525" algn="ctr">
            <a:noFill/>
            <a:miter lim="800000"/>
            <a:headEnd/>
            <a:tailEnd/>
          </a:ln>
          <a:effectLst/>
        </p:spPr>
        <p:txBody>
          <a:bodyPr anchor="ctr">
            <a:normAutofit/>
          </a:bodyPr>
          <a:lstStyle/>
          <a:p>
            <a:pPr algn="ctr"/>
            <a:r>
              <a:rPr lang="en-US" b="1" dirty="0" smtClean="0">
                <a:solidFill>
                  <a:srgbClr val="FFFFFF"/>
                </a:solidFill>
                <a:cs typeface="Arial" charset="0"/>
              </a:rPr>
              <a:t>Parties Involved </a:t>
            </a:r>
            <a:endParaRPr lang="en-GB" sz="3600" b="1" dirty="0">
              <a:solidFill>
                <a:srgbClr val="FFFFFF"/>
              </a:solidFill>
              <a:cs typeface="Arial" charset="0"/>
            </a:endParaRPr>
          </a:p>
        </p:txBody>
      </p:sp>
    </p:spTree>
    <p:extLst>
      <p:ext uri="{BB962C8B-B14F-4D97-AF65-F5344CB8AC3E}">
        <p14:creationId xmlns:p14="http://schemas.microsoft.com/office/powerpoint/2010/main" val="1087593513"/>
      </p:ext>
    </p:extLst>
  </p:cSld>
  <p:clrMapOvr>
    <a:masterClrMapping/>
  </p:clrMapOvr>
  <mc:AlternateContent xmlns:mc="http://schemas.openxmlformats.org/markup-compatibility/2006" xmlns:p14="http://schemas.microsoft.com/office/powerpoint/2010/main">
    <mc:Choice Requires="p14">
      <p:transition spd="slow" p14:dur="2000" advTm="43482"/>
    </mc:Choice>
    <mc:Fallback xmlns="">
      <p:transition spd="slow" advTm="4348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1466662"/>
            <a:ext cx="9314422" cy="4616638"/>
          </a:xfrm>
        </p:spPr>
        <p:txBody>
          <a:bodyPr>
            <a:normAutofit/>
          </a:bodyPr>
          <a:lstStyle/>
          <a:p>
            <a:pPr marL="0" indent="0"/>
            <a:r>
              <a:rPr lang="en-US" sz="2000" b="1" dirty="0" smtClean="0">
                <a:solidFill>
                  <a:schemeClr val="bg1"/>
                </a:solidFill>
              </a:rPr>
              <a:t>Phase 1:    	Product Summery by Product Development Dept. </a:t>
            </a:r>
            <a:endParaRPr lang="en-US" b="1" dirty="0" smtClean="0">
              <a:solidFill>
                <a:schemeClr val="bg1"/>
              </a:solidFill>
            </a:endParaRPr>
          </a:p>
          <a:p>
            <a:pPr marL="0" indent="0"/>
            <a:r>
              <a:rPr lang="en-US" sz="2000" b="1" dirty="0" smtClean="0">
                <a:solidFill>
                  <a:schemeClr val="bg1"/>
                </a:solidFill>
              </a:rPr>
              <a:t>Phase 2:		Product Concept Document(PCD), Presentation and approval </a:t>
            </a:r>
          </a:p>
          <a:p>
            <a:pPr marL="0" indent="0"/>
            <a:r>
              <a:rPr lang="en-US" sz="2000" b="1" dirty="0" smtClean="0">
                <a:solidFill>
                  <a:schemeClr val="bg1"/>
                </a:solidFill>
              </a:rPr>
              <a:t>Phase 3:		Legal and Shariah Approval </a:t>
            </a:r>
          </a:p>
          <a:p>
            <a:pPr marL="0" indent="0"/>
            <a:r>
              <a:rPr lang="en-US" sz="2000" b="1" dirty="0" smtClean="0">
                <a:solidFill>
                  <a:schemeClr val="bg1"/>
                </a:solidFill>
              </a:rPr>
              <a:t>Phase 4: 		Market Research, Survey’s FGD, SWOT Analysis, External and 				Internal Environmental Screening etc. </a:t>
            </a:r>
          </a:p>
          <a:p>
            <a:pPr marL="0" indent="0"/>
            <a:r>
              <a:rPr lang="en-US" sz="2000" b="1" dirty="0" smtClean="0">
                <a:solidFill>
                  <a:schemeClr val="bg1"/>
                </a:solidFill>
              </a:rPr>
              <a:t>Phase 5: 		Designing of SOP’s,  Accounting, Compliance &amp; Technological 				Enhancement, different forms, HR &amp; Credit Policy Evaluation 				process, Compliance Mechanism etc.  </a:t>
            </a:r>
          </a:p>
          <a:p>
            <a:pPr marL="0" indent="0"/>
            <a:r>
              <a:rPr lang="en-US" sz="2000" b="1" dirty="0" smtClean="0">
                <a:solidFill>
                  <a:schemeClr val="bg1"/>
                </a:solidFill>
              </a:rPr>
              <a:t>Phase 6: 		Regulatory Approval (if any), Pilot Testing </a:t>
            </a:r>
          </a:p>
          <a:p>
            <a:pPr marL="0" indent="0"/>
            <a:r>
              <a:rPr lang="en-US" sz="2000" b="1" dirty="0" smtClean="0">
                <a:solidFill>
                  <a:schemeClr val="bg1"/>
                </a:solidFill>
              </a:rPr>
              <a:t>Phase 7: 		Trainings, Marketing, sales team development</a:t>
            </a:r>
          </a:p>
          <a:p>
            <a:pPr marL="0" indent="0"/>
            <a:r>
              <a:rPr lang="en-US" sz="2000" b="1" dirty="0" smtClean="0">
                <a:solidFill>
                  <a:schemeClr val="bg1"/>
                </a:solidFill>
              </a:rPr>
              <a:t>Phase 8:		Product Launch ( Sort Launch or Hard Launch )</a:t>
            </a:r>
            <a:endParaRPr lang="en-US" sz="2000" b="1" dirty="0">
              <a:solidFill>
                <a:schemeClr val="bg1"/>
              </a:solidFill>
            </a:endParaRPr>
          </a:p>
        </p:txBody>
      </p:sp>
      <p:sp>
        <p:nvSpPr>
          <p:cNvPr id="4" name="Text Box 23"/>
          <p:cNvSpPr txBox="1">
            <a:spLocks noGrp="1" noChangeArrowheads="1"/>
          </p:cNvSpPr>
          <p:nvPr>
            <p:ph type="title"/>
          </p:nvPr>
        </p:nvSpPr>
        <p:spPr bwMode="auto">
          <a:xfrm>
            <a:off x="499534" y="0"/>
            <a:ext cx="8596668" cy="1079500"/>
          </a:xfrm>
          <a:prstGeom prst="rect">
            <a:avLst/>
          </a:prstGeom>
          <a:solidFill>
            <a:srgbClr val="35742A"/>
          </a:solidFill>
          <a:ln w="9525" algn="ctr">
            <a:noFill/>
            <a:miter lim="800000"/>
            <a:headEnd/>
            <a:tailEnd/>
          </a:ln>
          <a:effectLst/>
        </p:spPr>
        <p:txBody>
          <a:bodyPr anchor="ctr"/>
          <a:lstStyle/>
          <a:p>
            <a:pPr algn="ctr"/>
            <a:r>
              <a:rPr lang="en-US" b="1" dirty="0" smtClean="0">
                <a:solidFill>
                  <a:srgbClr val="FFFFFF"/>
                </a:solidFill>
                <a:cs typeface="Arial" charset="0"/>
              </a:rPr>
              <a:t>Phases Involved</a:t>
            </a:r>
            <a:endParaRPr lang="en-GB" sz="3600" b="1" dirty="0">
              <a:solidFill>
                <a:srgbClr val="FFFFFF"/>
              </a:solidFill>
              <a:cs typeface="Arial" charset="0"/>
            </a:endParaRPr>
          </a:p>
        </p:txBody>
      </p:sp>
    </p:spTree>
    <p:extLst>
      <p:ext uri="{BB962C8B-B14F-4D97-AF65-F5344CB8AC3E}">
        <p14:creationId xmlns:p14="http://schemas.microsoft.com/office/powerpoint/2010/main" val="3306112224"/>
      </p:ext>
    </p:extLst>
  </p:cSld>
  <p:clrMapOvr>
    <a:masterClrMapping/>
  </p:clrMapOvr>
  <mc:AlternateContent xmlns:mc="http://schemas.openxmlformats.org/markup-compatibility/2006" xmlns:p14="http://schemas.microsoft.com/office/powerpoint/2010/main">
    <mc:Choice Requires="p14">
      <p:transition spd="slow" p14:dur="2000" advTm="43482"/>
    </mc:Choice>
    <mc:Fallback xmlns="">
      <p:transition spd="slow" advTm="43482"/>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1186004"/>
            <a:ext cx="8943230" cy="4897295"/>
          </a:xfrm>
        </p:spPr>
        <p:txBody>
          <a:bodyPr>
            <a:normAutofit fontScale="70000" lnSpcReduction="20000"/>
          </a:bodyPr>
          <a:lstStyle/>
          <a:p>
            <a:pPr marL="0" indent="0">
              <a:buNone/>
            </a:pPr>
            <a:r>
              <a:rPr lang="en-US" sz="2000" b="1" dirty="0" smtClean="0">
                <a:solidFill>
                  <a:schemeClr val="bg1"/>
                </a:solidFill>
              </a:rPr>
              <a:t> 		</a:t>
            </a:r>
          </a:p>
          <a:p>
            <a:pPr marL="400050">
              <a:lnSpc>
                <a:spcPct val="150000"/>
              </a:lnSpc>
              <a:buFont typeface="Wingdings" pitchFamily="2" charset="2"/>
              <a:buChar char="q"/>
            </a:pPr>
            <a:r>
              <a:rPr lang="en-US" sz="2600" b="1" dirty="0" smtClean="0">
                <a:solidFill>
                  <a:schemeClr val="bg1"/>
                </a:solidFill>
              </a:rPr>
              <a:t>Products Manuals</a:t>
            </a:r>
          </a:p>
          <a:p>
            <a:pPr marL="400050">
              <a:lnSpc>
                <a:spcPct val="150000"/>
              </a:lnSpc>
              <a:buFont typeface="Wingdings" pitchFamily="2" charset="2"/>
              <a:buChar char="q"/>
            </a:pPr>
            <a:r>
              <a:rPr lang="en-US" sz="2600" b="1" dirty="0" smtClean="0">
                <a:solidFill>
                  <a:schemeClr val="bg1"/>
                </a:solidFill>
              </a:rPr>
              <a:t>Contracts</a:t>
            </a:r>
          </a:p>
          <a:p>
            <a:pPr marL="400050">
              <a:lnSpc>
                <a:spcPct val="150000"/>
              </a:lnSpc>
              <a:buFont typeface="Wingdings" pitchFamily="2" charset="2"/>
              <a:buChar char="q"/>
            </a:pPr>
            <a:r>
              <a:rPr lang="en-US" sz="2600" b="1" dirty="0" smtClean="0">
                <a:solidFill>
                  <a:schemeClr val="bg1"/>
                </a:solidFill>
              </a:rPr>
              <a:t>Forms</a:t>
            </a:r>
          </a:p>
          <a:p>
            <a:pPr marL="400050">
              <a:lnSpc>
                <a:spcPct val="150000"/>
              </a:lnSpc>
              <a:buFont typeface="Wingdings" pitchFamily="2" charset="2"/>
              <a:buChar char="q"/>
            </a:pPr>
            <a:r>
              <a:rPr lang="en-US" sz="2600" b="1" dirty="0" err="1" smtClean="0">
                <a:solidFill>
                  <a:schemeClr val="bg1"/>
                </a:solidFill>
              </a:rPr>
              <a:t>Fatwas</a:t>
            </a:r>
            <a:endParaRPr lang="en-US" sz="2600" b="1" dirty="0" smtClean="0">
              <a:solidFill>
                <a:schemeClr val="bg1"/>
              </a:solidFill>
            </a:endParaRPr>
          </a:p>
          <a:p>
            <a:pPr marL="400050">
              <a:lnSpc>
                <a:spcPct val="150000"/>
              </a:lnSpc>
              <a:buFont typeface="Wingdings" pitchFamily="2" charset="2"/>
              <a:buChar char="q"/>
            </a:pPr>
            <a:r>
              <a:rPr lang="en-US" sz="2600" b="1" dirty="0" smtClean="0">
                <a:solidFill>
                  <a:schemeClr val="bg1"/>
                </a:solidFill>
              </a:rPr>
              <a:t>Fees and Charges</a:t>
            </a:r>
          </a:p>
          <a:p>
            <a:pPr marL="400050">
              <a:lnSpc>
                <a:spcPct val="150000"/>
              </a:lnSpc>
              <a:buFont typeface="Wingdings" pitchFamily="2" charset="2"/>
              <a:buChar char="q"/>
            </a:pPr>
            <a:r>
              <a:rPr lang="en-US" sz="2600" b="1" dirty="0" smtClean="0">
                <a:solidFill>
                  <a:schemeClr val="bg1"/>
                </a:solidFill>
              </a:rPr>
              <a:t>Training Materials</a:t>
            </a:r>
          </a:p>
          <a:p>
            <a:pPr marL="400050">
              <a:lnSpc>
                <a:spcPct val="150000"/>
              </a:lnSpc>
              <a:buFont typeface="Wingdings" pitchFamily="2" charset="2"/>
              <a:buChar char="q"/>
            </a:pPr>
            <a:r>
              <a:rPr lang="en-US" sz="2600" b="1" dirty="0" smtClean="0">
                <a:solidFill>
                  <a:schemeClr val="bg1"/>
                </a:solidFill>
              </a:rPr>
              <a:t>Protected Soft Copy and Access right</a:t>
            </a:r>
          </a:p>
          <a:p>
            <a:pPr marL="400050">
              <a:lnSpc>
                <a:spcPct val="150000"/>
              </a:lnSpc>
              <a:buFont typeface="Wingdings" pitchFamily="2" charset="2"/>
              <a:buChar char="q"/>
            </a:pPr>
            <a:r>
              <a:rPr lang="en-US" sz="2600" b="1" dirty="0" smtClean="0">
                <a:solidFill>
                  <a:schemeClr val="bg1"/>
                </a:solidFill>
              </a:rPr>
              <a:t>Custodian</a:t>
            </a:r>
          </a:p>
          <a:p>
            <a:pPr marL="400050">
              <a:lnSpc>
                <a:spcPct val="150000"/>
              </a:lnSpc>
              <a:buFont typeface="Wingdings" pitchFamily="2" charset="2"/>
              <a:buChar char="q"/>
            </a:pPr>
            <a:r>
              <a:rPr lang="en-US" sz="2600" b="1" dirty="0" smtClean="0">
                <a:solidFill>
                  <a:schemeClr val="bg1"/>
                </a:solidFill>
              </a:rPr>
              <a:t> References/versions</a:t>
            </a:r>
          </a:p>
        </p:txBody>
      </p:sp>
      <p:sp>
        <p:nvSpPr>
          <p:cNvPr id="4" name="Text Box 23"/>
          <p:cNvSpPr txBox="1">
            <a:spLocks noGrp="1" noChangeArrowheads="1"/>
          </p:cNvSpPr>
          <p:nvPr>
            <p:ph type="title"/>
          </p:nvPr>
        </p:nvSpPr>
        <p:spPr bwMode="auto">
          <a:xfrm>
            <a:off x="499534" y="0"/>
            <a:ext cx="8596668" cy="1079500"/>
          </a:xfrm>
          <a:prstGeom prst="rect">
            <a:avLst/>
          </a:prstGeom>
          <a:solidFill>
            <a:srgbClr val="35742A"/>
          </a:solidFill>
          <a:ln w="9525" algn="ctr">
            <a:noFill/>
            <a:miter lim="800000"/>
            <a:headEnd/>
            <a:tailEnd/>
          </a:ln>
          <a:effectLst/>
        </p:spPr>
        <p:txBody>
          <a:bodyPr anchor="ctr">
            <a:normAutofit/>
          </a:bodyPr>
          <a:lstStyle/>
          <a:p>
            <a:pPr algn="ctr"/>
            <a:r>
              <a:rPr lang="en-US" b="1" dirty="0" smtClean="0">
                <a:solidFill>
                  <a:srgbClr val="FFFFFF"/>
                </a:solidFill>
                <a:cs typeface="Arial" charset="0"/>
              </a:rPr>
              <a:t>Product Documentation </a:t>
            </a:r>
            <a:endParaRPr lang="en-GB" sz="3600" b="1" dirty="0">
              <a:solidFill>
                <a:srgbClr val="FFFFFF"/>
              </a:solidFill>
              <a:cs typeface="Arial" charset="0"/>
            </a:endParaRPr>
          </a:p>
        </p:txBody>
      </p:sp>
    </p:spTree>
    <p:extLst>
      <p:ext uri="{BB962C8B-B14F-4D97-AF65-F5344CB8AC3E}">
        <p14:creationId xmlns:p14="http://schemas.microsoft.com/office/powerpoint/2010/main" val="3536876703"/>
      </p:ext>
    </p:extLst>
  </p:cSld>
  <p:clrMapOvr>
    <a:masterClrMapping/>
  </p:clrMapOvr>
  <mc:AlternateContent xmlns:mc="http://schemas.openxmlformats.org/markup-compatibility/2006" xmlns:p14="http://schemas.microsoft.com/office/powerpoint/2010/main">
    <mc:Choice Requires="p14">
      <p:transition spd="slow" p14:dur="2000" advTm="43482"/>
    </mc:Choice>
    <mc:Fallback xmlns="">
      <p:transition spd="slow" advTm="43482"/>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Development and Shariah Issues</a:t>
            </a:r>
            <a:endParaRPr lang="en-US" dirty="0"/>
          </a:p>
        </p:txBody>
      </p:sp>
      <p:sp>
        <p:nvSpPr>
          <p:cNvPr id="3" name="Content Placeholder 2"/>
          <p:cNvSpPr>
            <a:spLocks noGrp="1"/>
          </p:cNvSpPr>
          <p:nvPr>
            <p:ph idx="1"/>
          </p:nvPr>
        </p:nvSpPr>
        <p:spPr>
          <a:xfrm>
            <a:off x="677334" y="2160590"/>
            <a:ext cx="8596668" cy="2643640"/>
          </a:xfrm>
        </p:spPr>
        <p:txBody>
          <a:bodyPr/>
          <a:lstStyle/>
          <a:p>
            <a:endParaRPr lang="en-US" dirty="0">
              <a:solidFill>
                <a:schemeClr val="tx1">
                  <a:lumMod val="50000"/>
                </a:schemeClr>
              </a:solidFill>
            </a:endParaRPr>
          </a:p>
          <a:p>
            <a:r>
              <a:rPr lang="en-US" sz="2400" dirty="0">
                <a:solidFill>
                  <a:schemeClr val="tx1">
                    <a:lumMod val="50000"/>
                  </a:schemeClr>
                </a:solidFill>
              </a:rPr>
              <a:t>Heavy Reliance on the Fixed Mode of Islamic Concepts </a:t>
            </a:r>
          </a:p>
          <a:p>
            <a:r>
              <a:rPr lang="en-US" sz="2400" dirty="0" smtClean="0">
                <a:solidFill>
                  <a:schemeClr val="tx1">
                    <a:lumMod val="50000"/>
                  </a:schemeClr>
                </a:solidFill>
              </a:rPr>
              <a:t>The </a:t>
            </a:r>
            <a:r>
              <a:rPr lang="en-US" sz="2400" dirty="0">
                <a:solidFill>
                  <a:schemeClr val="tx1">
                    <a:lumMod val="50000"/>
                  </a:schemeClr>
                </a:solidFill>
              </a:rPr>
              <a:t>Underutilization on Islamic Partnership Concepts </a:t>
            </a:r>
          </a:p>
          <a:p>
            <a:r>
              <a:rPr lang="en-US" sz="2400" dirty="0" smtClean="0">
                <a:solidFill>
                  <a:schemeClr val="tx1">
                    <a:lumMod val="50000"/>
                  </a:schemeClr>
                </a:solidFill>
              </a:rPr>
              <a:t>Harmonization </a:t>
            </a:r>
            <a:r>
              <a:rPr lang="en-US" sz="2400" dirty="0">
                <a:solidFill>
                  <a:schemeClr val="tx1">
                    <a:lumMod val="50000"/>
                  </a:schemeClr>
                </a:solidFill>
              </a:rPr>
              <a:t>of Opinions </a:t>
            </a:r>
          </a:p>
          <a:p>
            <a:endParaRPr lang="en-US" dirty="0">
              <a:solidFill>
                <a:schemeClr val="tx1">
                  <a:lumMod val="50000"/>
                </a:schemeClr>
              </a:solidFill>
            </a:endParaRPr>
          </a:p>
        </p:txBody>
      </p:sp>
      <p:pic>
        <p:nvPicPr>
          <p:cNvPr id="4" name="Picture 3"/>
          <p:cNvPicPr>
            <a:picLocks noChangeAspect="1"/>
          </p:cNvPicPr>
          <p:nvPr/>
        </p:nvPicPr>
        <p:blipFill>
          <a:blip r:embed="rId2"/>
          <a:stretch>
            <a:fillRect/>
          </a:stretch>
        </p:blipFill>
        <p:spPr>
          <a:xfrm>
            <a:off x="11582476" y="6105619"/>
            <a:ext cx="609524" cy="752381"/>
          </a:xfrm>
          <a:prstGeom prst="rect">
            <a:avLst/>
          </a:prstGeom>
        </p:spPr>
      </p:pic>
    </p:spTree>
    <p:extLst>
      <p:ext uri="{BB962C8B-B14F-4D97-AF65-F5344CB8AC3E}">
        <p14:creationId xmlns:p14="http://schemas.microsoft.com/office/powerpoint/2010/main" val="2319094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8"/>
          <p:cNvSpPr>
            <a:spLocks noChangeArrowheads="1"/>
          </p:cNvSpPr>
          <p:nvPr/>
        </p:nvSpPr>
        <p:spPr bwMode="auto">
          <a:xfrm>
            <a:off x="875922" y="0"/>
            <a:ext cx="8416890" cy="3429000"/>
          </a:xfrm>
          <a:prstGeom prst="rect">
            <a:avLst/>
          </a:prstGeom>
          <a:solidFill>
            <a:srgbClr val="35742A"/>
          </a:solidFill>
          <a:ln w="9525" algn="ctr">
            <a:noFill/>
            <a:miter lim="800000"/>
            <a:headEnd/>
            <a:tailEnd/>
          </a:ln>
          <a:effectLst/>
        </p:spPr>
        <p:txBody>
          <a:bodyPr anchor="ctr"/>
          <a:lstStyle/>
          <a:p>
            <a:pPr marL="381000" indent="-381000" algn="ctr">
              <a:lnSpc>
                <a:spcPct val="80000"/>
              </a:lnSpc>
            </a:pPr>
            <a:endParaRPr lang="en-US" sz="2200" b="1" dirty="0" smtClean="0">
              <a:solidFill>
                <a:srgbClr val="FFFFFF"/>
              </a:solidFill>
              <a:cs typeface="Arial" charset="0"/>
            </a:endParaRPr>
          </a:p>
        </p:txBody>
      </p:sp>
      <p:sp>
        <p:nvSpPr>
          <p:cNvPr id="9" name="Snip Diagonal Corner Rectangle 8"/>
          <p:cNvSpPr/>
          <p:nvPr/>
        </p:nvSpPr>
        <p:spPr bwMode="auto">
          <a:xfrm>
            <a:off x="1044507" y="190500"/>
            <a:ext cx="8042102" cy="3048000"/>
          </a:xfrm>
          <a:prstGeom prst="snip2DiagRect">
            <a:avLst/>
          </a:prstGeom>
          <a:noFill/>
          <a:ln w="38100" cap="flat" cmpd="sng" algn="ctr">
            <a:solidFill>
              <a:srgbClr val="FF0000"/>
            </a:solid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en-US"/>
          </a:p>
        </p:txBody>
      </p:sp>
      <p:sp>
        <p:nvSpPr>
          <p:cNvPr id="10" name="Title 9"/>
          <p:cNvSpPr>
            <a:spLocks noGrp="1"/>
          </p:cNvSpPr>
          <p:nvPr>
            <p:ph type="ctrTitle"/>
          </p:nvPr>
        </p:nvSpPr>
        <p:spPr>
          <a:xfrm>
            <a:off x="1182090" y="484094"/>
            <a:ext cx="7766936" cy="2447365"/>
          </a:xfrm>
        </p:spPr>
        <p:txBody>
          <a:bodyPr anchor="ctr"/>
          <a:lstStyle/>
          <a:p>
            <a:pPr algn="ctr"/>
            <a:r>
              <a:rPr lang="en-US" dirty="0" err="1" smtClean="0">
                <a:ln w="0"/>
                <a:solidFill>
                  <a:schemeClr val="tx1"/>
                </a:solidFill>
                <a:effectLst>
                  <a:outerShdw blurRad="38100" dist="19050" dir="2700000" algn="tl" rotWithShape="0">
                    <a:schemeClr val="dk1">
                      <a:alpha val="40000"/>
                    </a:schemeClr>
                  </a:outerShdw>
                </a:effectLst>
              </a:rPr>
              <a:t>Jazak</a:t>
            </a:r>
            <a:r>
              <a:rPr lang="en-US" dirty="0" smtClean="0">
                <a:ln w="0"/>
                <a:solidFill>
                  <a:schemeClr val="tx1"/>
                </a:solidFill>
                <a:effectLst>
                  <a:outerShdw blurRad="38100" dist="19050" dir="2700000" algn="tl" rotWithShape="0">
                    <a:schemeClr val="dk1">
                      <a:alpha val="40000"/>
                    </a:schemeClr>
                  </a:outerShdw>
                </a:effectLst>
              </a:rPr>
              <a:t> Allah</a:t>
            </a:r>
            <a:br>
              <a:rPr lang="en-US" dirty="0" smtClean="0">
                <a:ln w="0"/>
                <a:solidFill>
                  <a:schemeClr val="tx1"/>
                </a:solidFill>
                <a:effectLst>
                  <a:outerShdw blurRad="38100" dist="19050" dir="2700000" algn="tl" rotWithShape="0">
                    <a:schemeClr val="dk1">
                      <a:alpha val="40000"/>
                    </a:schemeClr>
                  </a:outerShdw>
                </a:effectLst>
              </a:rPr>
            </a:br>
            <a:r>
              <a:rPr lang="en-US" sz="4400" dirty="0" smtClean="0">
                <a:ln w="0"/>
                <a:solidFill>
                  <a:schemeClr val="tx1"/>
                </a:solidFill>
                <a:effectLst>
                  <a:outerShdw blurRad="38100" dist="19050" dir="2700000" algn="tl" rotWithShape="0">
                    <a:schemeClr val="dk1">
                      <a:alpha val="40000"/>
                    </a:schemeClr>
                  </a:outerShdw>
                </a:effectLst>
              </a:rPr>
              <a:t>Thank you for listening with patience</a:t>
            </a:r>
            <a:endParaRPr lang="en-US" sz="440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bwMode="auto">
          <a:xfrm>
            <a:off x="898216" y="3429000"/>
            <a:ext cx="8394596" cy="2717801"/>
          </a:xfrm>
          <a:prstGeom prst="rect">
            <a:avLst/>
          </a:prstGeom>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a:scene3d>
              <a:camera prst="orthographicFront"/>
              <a:lightRig rig="threePt" dir="t"/>
            </a:scene3d>
            <a:sp3d extrusionH="57150">
              <a:bevelT w="38100" h="38100"/>
            </a:sp3d>
          </a:bodyPr>
          <a:lstStyle/>
          <a:p>
            <a:pPr algn="ctr">
              <a:defRPr/>
            </a:pPr>
            <a:endParaRPr lang="en-US" dirty="0"/>
          </a:p>
        </p:txBody>
      </p:sp>
      <p:sp>
        <p:nvSpPr>
          <p:cNvPr id="12" name="Rectangle 11"/>
          <p:cNvSpPr/>
          <p:nvPr/>
        </p:nvSpPr>
        <p:spPr bwMode="auto">
          <a:xfrm>
            <a:off x="3468601" y="4259417"/>
            <a:ext cx="5263910" cy="1168399"/>
          </a:xfrm>
          <a:prstGeom prst="rect">
            <a:avLst/>
          </a:prstGeom>
          <a:solidFill>
            <a:schemeClr val="tx1">
              <a:lumMod val="95000"/>
            </a:schemeClr>
          </a:solid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cene3d>
              <a:camera prst="orthographicFront"/>
              <a:lightRig rig="threePt" dir="t"/>
            </a:scene3d>
            <a:sp3d extrusionH="57150">
              <a:bevelT w="38100" h="38100"/>
            </a:sp3d>
          </a:bodyPr>
          <a:lstStyle/>
          <a:p>
            <a:pPr algn="ctr" eaLnBrk="0" hangingPunct="0">
              <a:spcBef>
                <a:spcPct val="50000"/>
              </a:spcBef>
            </a:pPr>
            <a:r>
              <a:rPr lang="en-US" sz="1600" b="1" u="sng" dirty="0" smtClean="0">
                <a:solidFill>
                  <a:srgbClr val="006600"/>
                </a:solidFill>
                <a:latin typeface="Verdana" pitchFamily="34" charset="0"/>
              </a:rPr>
              <a:t>AlHuda </a:t>
            </a:r>
            <a:r>
              <a:rPr lang="en-US" sz="1600" b="1" u="sng" dirty="0">
                <a:solidFill>
                  <a:srgbClr val="006600"/>
                </a:solidFill>
                <a:latin typeface="Verdana" pitchFamily="34" charset="0"/>
              </a:rPr>
              <a:t>Centre of Islamic Banking and Economics</a:t>
            </a:r>
          </a:p>
          <a:p>
            <a:pPr algn="ctr" eaLnBrk="0" hangingPunct="0">
              <a:spcBef>
                <a:spcPct val="50000"/>
              </a:spcBef>
            </a:pPr>
            <a:r>
              <a:rPr lang="en-US" sz="1600" b="1" dirty="0" smtClean="0">
                <a:solidFill>
                  <a:srgbClr val="006600"/>
                </a:solidFill>
                <a:latin typeface="Verdana" pitchFamily="34" charset="0"/>
                <a:hlinkClick r:id="rId2"/>
              </a:rPr>
              <a:t>www.alhudacibe.com</a:t>
            </a:r>
            <a:r>
              <a:rPr lang="en-US" sz="1600" b="1" dirty="0" smtClean="0">
                <a:solidFill>
                  <a:srgbClr val="006600"/>
                </a:solidFill>
                <a:latin typeface="Verdana" pitchFamily="34" charset="0"/>
              </a:rPr>
              <a:t> </a:t>
            </a:r>
            <a:endParaRPr lang="en-US" sz="1600" b="1" dirty="0">
              <a:solidFill>
                <a:srgbClr val="006600"/>
              </a:solidFill>
              <a:latin typeface="Verdana" pitchFamily="34" charset="0"/>
            </a:endParaRPr>
          </a:p>
          <a:p>
            <a:pPr algn="ctr">
              <a:defRPr/>
            </a:pPr>
            <a:endParaRPr lang="en-US" dirty="0"/>
          </a:p>
        </p:txBody>
      </p:sp>
      <p:pic>
        <p:nvPicPr>
          <p:cNvPr id="2" name="Picture 1"/>
          <p:cNvPicPr>
            <a:picLocks noChangeAspect="1"/>
          </p:cNvPicPr>
          <p:nvPr/>
        </p:nvPicPr>
        <p:blipFill>
          <a:blip r:embed="rId3"/>
          <a:stretch>
            <a:fillRect/>
          </a:stretch>
        </p:blipFill>
        <p:spPr>
          <a:xfrm>
            <a:off x="1681257" y="3910282"/>
            <a:ext cx="1514286" cy="1866667"/>
          </a:xfrm>
          <a:prstGeom prst="rect">
            <a:avLst/>
          </a:prstGeom>
        </p:spPr>
      </p:pic>
    </p:spTree>
    <p:extLst>
      <p:ext uri="{BB962C8B-B14F-4D97-AF65-F5344CB8AC3E}">
        <p14:creationId xmlns:p14="http://schemas.microsoft.com/office/powerpoint/2010/main" val="1233281511"/>
      </p:ext>
    </p:extLst>
  </p:cSld>
  <p:clrMapOvr>
    <a:masterClrMapping/>
  </p:clrMapOvr>
  <mc:AlternateContent xmlns:mc="http://schemas.openxmlformats.org/markup-compatibility/2006" xmlns:p14="http://schemas.microsoft.com/office/powerpoint/2010/main">
    <mc:Choice Requires="p14">
      <p:transition spd="slow" p14:dur="2000" advTm="12935"/>
    </mc:Choice>
    <mc:Fallback xmlns="">
      <p:transition spd="slow" advTm="1293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Grp="1" noChangeArrowheads="1"/>
          </p:cNvSpPr>
          <p:nvPr>
            <p:ph type="title"/>
          </p:nvPr>
        </p:nvSpPr>
        <p:spPr bwMode="auto">
          <a:xfrm>
            <a:off x="484717" y="0"/>
            <a:ext cx="8789285" cy="1155700"/>
          </a:xfrm>
          <a:prstGeom prst="rect">
            <a:avLst/>
          </a:prstGeom>
          <a:solidFill>
            <a:schemeClr val="accent2">
              <a:lumMod val="75000"/>
            </a:schemeClr>
          </a:solidFill>
          <a:ln w="9525" algn="ctr">
            <a:noFill/>
            <a:miter lim="800000"/>
            <a:headEnd/>
            <a:tailEnd/>
          </a:ln>
        </p:spPr>
        <p:txBody>
          <a:bodyPr anchor="ctr"/>
          <a:lstStyle/>
          <a:p>
            <a:pPr marL="381000" indent="-381000" algn="ctr">
              <a:lnSpc>
                <a:spcPct val="80000"/>
              </a:lnSpc>
              <a:spcBef>
                <a:spcPct val="20000"/>
              </a:spcBef>
              <a:buFont typeface="Wingdings" pitchFamily="2" charset="2"/>
              <a:buNone/>
            </a:pPr>
            <a:r>
              <a:rPr lang="en-GB" sz="3200" b="1" dirty="0" smtClean="0">
                <a:solidFill>
                  <a:srgbClr val="FFFFFF"/>
                </a:solidFill>
                <a:cs typeface="Arial" charset="0"/>
              </a:rPr>
              <a:t>Why Islamic Micro-finance? </a:t>
            </a:r>
            <a:endParaRPr lang="en-GB" sz="3200" b="1" dirty="0">
              <a:solidFill>
                <a:srgbClr val="FFFFFF"/>
              </a:solidFill>
              <a:cs typeface="Arial" charset="0"/>
            </a:endParaRPr>
          </a:p>
        </p:txBody>
      </p:sp>
      <p:sp>
        <p:nvSpPr>
          <p:cNvPr id="5" name="Rectangle 3"/>
          <p:cNvSpPr txBox="1">
            <a:spLocks noGrp="1" noChangeArrowheads="1"/>
          </p:cNvSpPr>
          <p:nvPr>
            <p:ph idx="1"/>
          </p:nvPr>
        </p:nvSpPr>
        <p:spPr bwMode="auto">
          <a:xfrm>
            <a:off x="484717" y="1155700"/>
            <a:ext cx="8596668" cy="474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20040" indent="-320040" fontAlgn="auto">
              <a:lnSpc>
                <a:spcPct val="80000"/>
              </a:lnSpc>
              <a:spcBef>
                <a:spcPts val="700"/>
              </a:spcBef>
              <a:spcAft>
                <a:spcPts val="0"/>
              </a:spcAft>
              <a:buClr>
                <a:schemeClr val="accent2"/>
              </a:buClr>
              <a:buSzPct val="60000"/>
              <a:buFont typeface="Wingdings"/>
              <a:buChar char=""/>
              <a:defRPr/>
            </a:pPr>
            <a:endParaRPr lang="en-GB" sz="2800" dirty="0" smtClean="0">
              <a:solidFill>
                <a:schemeClr val="bg2">
                  <a:lumMod val="50000"/>
                </a:schemeClr>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2">
                    <a:lumMod val="50000"/>
                  </a:schemeClr>
                </a:solidFill>
                <a:latin typeface="Tw Cen MT" pitchFamily="34" charset="0"/>
              </a:rPr>
              <a:t>Prohibition of Interest.</a:t>
            </a:r>
            <a:endParaRPr lang="en-US" sz="2800" dirty="0" smtClean="0">
              <a:solidFill>
                <a:schemeClr val="bg2">
                  <a:lumMod val="50000"/>
                </a:schemeClr>
              </a:solidFill>
              <a:latin typeface="Tw Cen MT" pitchFamily="34" charset="0"/>
            </a:endParaRPr>
          </a:p>
          <a:p>
            <a:pPr marL="320040" indent="-320040">
              <a:lnSpc>
                <a:spcPct val="90000"/>
              </a:lnSpc>
              <a:spcBef>
                <a:spcPts val="700"/>
              </a:spcBef>
              <a:buClr>
                <a:schemeClr val="accent2"/>
              </a:buClr>
              <a:buSzPct val="60000"/>
              <a:buFont typeface="Wingdings"/>
              <a:buChar char=""/>
              <a:defRPr/>
            </a:pPr>
            <a:r>
              <a:rPr lang="en-GB" sz="2800" dirty="0" smtClean="0">
                <a:solidFill>
                  <a:schemeClr val="bg2">
                    <a:lumMod val="50000"/>
                  </a:schemeClr>
                </a:solidFill>
                <a:latin typeface="Tw Cen MT" pitchFamily="34" charset="0"/>
              </a:rPr>
              <a:t>Approximately 44% conventional microfinance clients worldwide reside in Muslim countries</a:t>
            </a:r>
            <a:endParaRPr lang="en-US" sz="2800" dirty="0" smtClean="0">
              <a:solidFill>
                <a:schemeClr val="bg2">
                  <a:lumMod val="50000"/>
                </a:schemeClr>
              </a:solidFill>
              <a:latin typeface="Tw Cen MT" pitchFamily="34" charset="0"/>
            </a:endParaRPr>
          </a:p>
          <a:p>
            <a:pPr marL="320040" indent="-320040">
              <a:lnSpc>
                <a:spcPct val="90000"/>
              </a:lnSpc>
              <a:spcBef>
                <a:spcPts val="700"/>
              </a:spcBef>
              <a:buClr>
                <a:schemeClr val="accent2"/>
              </a:buClr>
              <a:buSzPct val="60000"/>
              <a:buFont typeface="Wingdings"/>
              <a:buChar char=""/>
              <a:defRPr/>
            </a:pPr>
            <a:r>
              <a:rPr lang="en-GB" sz="2800" dirty="0" smtClean="0">
                <a:solidFill>
                  <a:schemeClr val="bg2">
                    <a:lumMod val="50000"/>
                  </a:schemeClr>
                </a:solidFill>
                <a:latin typeface="Tw Cen MT" pitchFamily="34" charset="0"/>
              </a:rPr>
              <a:t>Tool of financial inclusion.</a:t>
            </a:r>
          </a:p>
          <a:p>
            <a:pPr marL="320040" indent="-320040">
              <a:lnSpc>
                <a:spcPct val="90000"/>
              </a:lnSpc>
              <a:spcBef>
                <a:spcPts val="700"/>
              </a:spcBef>
              <a:buClr>
                <a:schemeClr val="accent2"/>
              </a:buClr>
              <a:buSzPct val="60000"/>
              <a:buFont typeface="Wingdings"/>
              <a:buChar char=""/>
              <a:defRPr/>
            </a:pPr>
            <a:r>
              <a:rPr lang="en-GB" sz="2800" dirty="0" smtClean="0">
                <a:solidFill>
                  <a:schemeClr val="bg2">
                    <a:lumMod val="50000"/>
                  </a:schemeClr>
                </a:solidFill>
                <a:latin typeface="Tw Cen MT" pitchFamily="34" charset="0"/>
              </a:rPr>
              <a:t>Asset Based Financing &amp; Risk Sharing – Impact.</a:t>
            </a:r>
            <a:endParaRPr lang="en-US" sz="2800" dirty="0" smtClean="0">
              <a:solidFill>
                <a:schemeClr val="bg2">
                  <a:lumMod val="50000"/>
                </a:schemeClr>
              </a:solidFill>
              <a:latin typeface="Tw Cen MT" pitchFamily="34" charset="0"/>
            </a:endParaRPr>
          </a:p>
          <a:p>
            <a:pPr marL="320040" indent="-320040">
              <a:lnSpc>
                <a:spcPct val="90000"/>
              </a:lnSpc>
              <a:spcBef>
                <a:spcPts val="700"/>
              </a:spcBef>
              <a:buClr>
                <a:schemeClr val="accent2"/>
              </a:buClr>
              <a:buSzPct val="60000"/>
              <a:buFont typeface="Wingdings"/>
              <a:buChar char=""/>
              <a:defRPr/>
            </a:pPr>
            <a:r>
              <a:rPr lang="en-US" sz="2800" dirty="0" smtClean="0">
                <a:solidFill>
                  <a:schemeClr val="bg2">
                    <a:lumMod val="50000"/>
                  </a:schemeClr>
                </a:solidFill>
                <a:latin typeface="Tw Cen MT" pitchFamily="34" charset="0"/>
              </a:rPr>
              <a:t>72% of people living in Muslim countries do not use formal financial services.</a:t>
            </a:r>
          </a:p>
          <a:p>
            <a:pPr marL="320040" indent="-320040">
              <a:lnSpc>
                <a:spcPct val="90000"/>
              </a:lnSpc>
              <a:spcBef>
                <a:spcPts val="700"/>
              </a:spcBef>
              <a:buClr>
                <a:schemeClr val="accent2"/>
              </a:buClr>
              <a:buSzPct val="60000"/>
              <a:buFont typeface="Wingdings"/>
              <a:buChar char=""/>
              <a:defRPr/>
            </a:pPr>
            <a:r>
              <a:rPr lang="en-US" sz="2800" dirty="0" smtClean="0">
                <a:solidFill>
                  <a:schemeClr val="bg2">
                    <a:lumMod val="50000"/>
                  </a:schemeClr>
                </a:solidFill>
                <a:latin typeface="Tw Cen MT" pitchFamily="34" charset="0"/>
              </a:rPr>
              <a:t>Development of Financial &amp; Halal Industry. </a:t>
            </a:r>
            <a:endParaRPr lang="en-GB" sz="2800" dirty="0" smtClean="0">
              <a:solidFill>
                <a:schemeClr val="bg2">
                  <a:lumMod val="50000"/>
                </a:schemeClr>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2">
                    <a:lumMod val="50000"/>
                  </a:schemeClr>
                </a:solidFill>
                <a:latin typeface="Tw Cen MT" pitchFamily="34" charset="0"/>
              </a:rPr>
              <a:t>Takaful ( Islamic Insurance)</a:t>
            </a:r>
          </a:p>
        </p:txBody>
      </p:sp>
    </p:spTree>
    <p:extLst>
      <p:ext uri="{BB962C8B-B14F-4D97-AF65-F5344CB8AC3E}">
        <p14:creationId xmlns:p14="http://schemas.microsoft.com/office/powerpoint/2010/main" val="4061166256"/>
      </p:ext>
    </p:extLst>
  </p:cSld>
  <p:clrMapOvr>
    <a:masterClrMapping/>
  </p:clrMapOvr>
  <mc:AlternateContent xmlns:mc="http://schemas.openxmlformats.org/markup-compatibility/2006" xmlns:p14="http://schemas.microsoft.com/office/powerpoint/2010/main">
    <mc:Choice Requires="p14">
      <p:transition spd="slow" p14:dur="2000" advTm="22130"/>
    </mc:Choice>
    <mc:Fallback xmlns="">
      <p:transition spd="slow" advTm="2213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1267485"/>
          <a:ext cx="10606617" cy="5359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 Box 9"/>
          <p:cNvSpPr txBox="1">
            <a:spLocks noChangeArrowheads="1"/>
          </p:cNvSpPr>
          <p:nvPr/>
        </p:nvSpPr>
        <p:spPr bwMode="auto">
          <a:xfrm>
            <a:off x="520700" y="0"/>
            <a:ext cx="8623300" cy="1049450"/>
          </a:xfrm>
          <a:prstGeom prst="rect">
            <a:avLst/>
          </a:prstGeom>
          <a:solidFill>
            <a:schemeClr val="accent2">
              <a:lumMod val="75000"/>
            </a:schemeClr>
          </a:solidFill>
          <a:ln w="9525" algn="ctr">
            <a:noFill/>
            <a:miter lim="800000"/>
            <a:headEnd/>
            <a:tailEnd/>
          </a:ln>
        </p:spPr>
        <p:txBody>
          <a:bodyPr anchor="ctr"/>
          <a:lstStyle/>
          <a:p>
            <a:pPr algn="ctr"/>
            <a:r>
              <a:rPr lang="en-GB" sz="3200" b="1" dirty="0" smtClean="0">
                <a:solidFill>
                  <a:srgbClr val="FFFFFF"/>
                </a:solidFill>
                <a:cs typeface="Arial" charset="0"/>
              </a:rPr>
              <a:t>Islam Micro-finance &amp; Shariah</a:t>
            </a:r>
            <a:endParaRPr lang="en-GB" sz="3200" b="1" dirty="0">
              <a:solidFill>
                <a:srgbClr val="FFFFFF"/>
              </a:solidFill>
              <a:cs typeface="Arial" charset="0"/>
            </a:endParaRPr>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7"/>
          <p:cNvSpPr/>
          <p:nvPr/>
        </p:nvSpPr>
        <p:spPr>
          <a:xfrm>
            <a:off x="520700" y="1968500"/>
            <a:ext cx="2488107" cy="8589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30480" tIns="20320" rIns="30480" bIns="20320" numCol="1" spcCol="1270" anchor="ctr" anchorCtr="0">
            <a:noAutofit/>
          </a:bodyPr>
          <a:lstStyle/>
          <a:p>
            <a:pPr lvl="0" algn="ctr" defTabSz="711200">
              <a:lnSpc>
                <a:spcPct val="90000"/>
              </a:lnSpc>
              <a:spcAft>
                <a:spcPct val="35000"/>
              </a:spcAft>
            </a:pPr>
            <a:r>
              <a:rPr lang="en-US" sz="2000" b="1" dirty="0" smtClean="0">
                <a:ea typeface="Arial Unicode MS" pitchFamily="34" charset="-128"/>
                <a:cs typeface="Arial Unicode MS" pitchFamily="34" charset="-128"/>
              </a:rPr>
              <a:t>Sources of Islamic Finance</a:t>
            </a:r>
            <a:endParaRPr lang="en-US" sz="2000" kern="1200" dirty="0"/>
          </a:p>
        </p:txBody>
      </p:sp>
      <p:sp>
        <p:nvSpPr>
          <p:cNvPr id="10" name="Rounded Rectangle 7"/>
          <p:cNvSpPr/>
          <p:nvPr/>
        </p:nvSpPr>
        <p:spPr>
          <a:xfrm>
            <a:off x="4410007" y="1968500"/>
            <a:ext cx="5087077" cy="8589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30480" tIns="20320" rIns="30480" bIns="20320" numCol="1" spcCol="1270" anchor="ctr" anchorCtr="0">
            <a:noAutofit/>
          </a:bodyPr>
          <a:lstStyle/>
          <a:p>
            <a:pPr lvl="0" algn="ctr" defTabSz="711200">
              <a:lnSpc>
                <a:spcPct val="90000"/>
              </a:lnSpc>
              <a:spcAft>
                <a:spcPct val="35000"/>
              </a:spcAft>
            </a:pPr>
            <a:r>
              <a:rPr lang="en-US" sz="2400" dirty="0" smtClean="0"/>
              <a:t>Product Mechanism</a:t>
            </a:r>
            <a:endParaRPr lang="en-US" sz="2400" dirty="0" smtClean="0">
              <a:ea typeface="Arial Unicode MS" pitchFamily="34" charset="-128"/>
              <a:cs typeface="Arial Unicode MS" pitchFamily="34" charset="-128"/>
            </a:endParaRPr>
          </a:p>
        </p:txBody>
      </p:sp>
      <p:sp>
        <p:nvSpPr>
          <p:cNvPr id="12" name="Right Arrow 11"/>
          <p:cNvSpPr/>
          <p:nvPr/>
        </p:nvSpPr>
        <p:spPr>
          <a:xfrm>
            <a:off x="3119782" y="3398949"/>
            <a:ext cx="1214026" cy="2590800"/>
          </a:xfrm>
          <a:prstGeom prst="rightArrow">
            <a:avLst/>
          </a:prstGeom>
        </p:spPr>
        <p:style>
          <a:lnRef idx="1">
            <a:schemeClr val="accent2"/>
          </a:lnRef>
          <a:fillRef idx="2">
            <a:schemeClr val="accent2"/>
          </a:fillRef>
          <a:effectRef idx="1">
            <a:schemeClr val="accent2"/>
          </a:effectRef>
          <a:fontRef idx="minor">
            <a:schemeClr val="dk1"/>
          </a:fontRef>
        </p:style>
      </p:sp>
      <p:sp>
        <p:nvSpPr>
          <p:cNvPr id="13" name="Rounded Rectangle 4"/>
          <p:cNvSpPr/>
          <p:nvPr/>
        </p:nvSpPr>
        <p:spPr>
          <a:xfrm>
            <a:off x="520700" y="3322749"/>
            <a:ext cx="2400300" cy="2667000"/>
          </a:xfrm>
          <a:prstGeom prst="rect">
            <a:avLst/>
          </a:prstGeom>
        </p:spPr>
        <p:style>
          <a:lnRef idx="1">
            <a:schemeClr val="accent2"/>
          </a:lnRef>
          <a:fillRef idx="2">
            <a:schemeClr val="accent2"/>
          </a:fillRef>
          <a:effectRef idx="1">
            <a:schemeClr val="accent2"/>
          </a:effectRef>
          <a:fontRef idx="minor">
            <a:schemeClr val="dk1"/>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GB" sz="2400" b="1" kern="1200" dirty="0" smtClean="0"/>
              <a:t>Quran</a:t>
            </a:r>
            <a:endParaRPr lang="en-US" sz="2400" kern="1200" dirty="0"/>
          </a:p>
          <a:p>
            <a:pPr marL="171450" lvl="1" indent="-171450" algn="l" defTabSz="711200">
              <a:lnSpc>
                <a:spcPct val="90000"/>
              </a:lnSpc>
              <a:spcBef>
                <a:spcPct val="0"/>
              </a:spcBef>
              <a:spcAft>
                <a:spcPct val="15000"/>
              </a:spcAft>
              <a:buChar char="••"/>
            </a:pPr>
            <a:r>
              <a:rPr lang="en-GB" sz="2400" b="1" kern="1200" dirty="0" err="1" smtClean="0"/>
              <a:t>Sunnah</a:t>
            </a:r>
            <a:endParaRPr lang="en-GB" sz="2400" b="1" kern="1200" dirty="0"/>
          </a:p>
          <a:p>
            <a:pPr marL="171450" lvl="1" indent="-171450" algn="l" defTabSz="711200">
              <a:lnSpc>
                <a:spcPct val="90000"/>
              </a:lnSpc>
              <a:spcBef>
                <a:spcPct val="0"/>
              </a:spcBef>
              <a:spcAft>
                <a:spcPct val="15000"/>
              </a:spcAft>
              <a:buChar char="••"/>
            </a:pPr>
            <a:r>
              <a:rPr lang="en-GB" sz="2400" b="1" kern="1200" dirty="0" err="1" smtClean="0"/>
              <a:t>Ijma’a</a:t>
            </a:r>
            <a:r>
              <a:rPr lang="en-GB" sz="2400" b="1" kern="1200" dirty="0" smtClean="0"/>
              <a:t> (jurist consensus)</a:t>
            </a:r>
            <a:endParaRPr lang="en-GB" sz="2400" b="1" kern="1200" dirty="0"/>
          </a:p>
          <a:p>
            <a:pPr marL="171450" lvl="1" indent="-171450" algn="l" defTabSz="711200">
              <a:lnSpc>
                <a:spcPct val="90000"/>
              </a:lnSpc>
              <a:spcBef>
                <a:spcPct val="0"/>
              </a:spcBef>
              <a:spcAft>
                <a:spcPct val="15000"/>
              </a:spcAft>
              <a:buChar char="••"/>
            </a:pPr>
            <a:r>
              <a:rPr lang="en-GB" sz="2400" b="1" kern="1200" dirty="0" err="1" smtClean="0"/>
              <a:t>Ijtihad</a:t>
            </a:r>
            <a:r>
              <a:rPr lang="en-GB" sz="2400" b="1" kern="1200" dirty="0" smtClean="0"/>
              <a:t> &amp; </a:t>
            </a:r>
            <a:r>
              <a:rPr lang="en-GB" sz="2400" b="1" kern="1200" dirty="0" err="1" smtClean="0"/>
              <a:t>Qiyas</a:t>
            </a:r>
            <a:r>
              <a:rPr lang="en-GB" sz="2400" b="1" kern="1200" dirty="0" smtClean="0"/>
              <a:t> (analogy)</a:t>
            </a:r>
            <a:endParaRPr lang="en-GB" sz="2400" b="1" kern="1200" dirty="0"/>
          </a:p>
        </p:txBody>
      </p:sp>
      <p:sp>
        <p:nvSpPr>
          <p:cNvPr id="18" name="Text Box 9"/>
          <p:cNvSpPr txBox="1">
            <a:spLocks noChangeArrowheads="1"/>
          </p:cNvSpPr>
          <p:nvPr/>
        </p:nvSpPr>
        <p:spPr bwMode="auto">
          <a:xfrm>
            <a:off x="520700" y="0"/>
            <a:ext cx="8623300" cy="1049450"/>
          </a:xfrm>
          <a:prstGeom prst="rect">
            <a:avLst/>
          </a:prstGeom>
          <a:solidFill>
            <a:schemeClr val="accent2">
              <a:lumMod val="75000"/>
            </a:schemeClr>
          </a:solidFill>
          <a:ln w="9525" algn="ctr">
            <a:noFill/>
            <a:miter lim="800000"/>
            <a:headEnd/>
            <a:tailEnd/>
          </a:ln>
        </p:spPr>
        <p:txBody>
          <a:bodyPr anchor="ctr"/>
          <a:lstStyle/>
          <a:p>
            <a:pPr algn="ctr"/>
            <a:r>
              <a:rPr lang="en-GB" sz="3200" b="1" dirty="0" smtClean="0">
                <a:solidFill>
                  <a:srgbClr val="FFFFFF"/>
                </a:solidFill>
                <a:cs typeface="Arial" charset="0"/>
              </a:rPr>
              <a:t>Source </a:t>
            </a:r>
            <a:r>
              <a:rPr lang="en-GB" sz="3200" b="1" dirty="0">
                <a:solidFill>
                  <a:srgbClr val="FFFFFF"/>
                </a:solidFill>
                <a:cs typeface="Arial" charset="0"/>
              </a:rPr>
              <a:t>of </a:t>
            </a:r>
            <a:r>
              <a:rPr lang="en-GB" sz="3200" b="1" dirty="0" smtClean="0">
                <a:solidFill>
                  <a:srgbClr val="FFFFFF"/>
                </a:solidFill>
                <a:cs typeface="Arial" charset="0"/>
              </a:rPr>
              <a:t>Islamic Agri. Micro-Finance Products</a:t>
            </a:r>
            <a:endParaRPr lang="en-GB" sz="3200" b="1" dirty="0">
              <a:solidFill>
                <a:srgbClr val="FFFFFF"/>
              </a:solidFill>
              <a:cs typeface="Arial" charset="0"/>
            </a:endParaRPr>
          </a:p>
        </p:txBody>
      </p:sp>
      <p:pic>
        <p:nvPicPr>
          <p:cNvPr id="8" name="Picture 1"/>
          <p:cNvPicPr>
            <a:picLocks noChangeAspect="1" noChangeArrowheads="1"/>
          </p:cNvPicPr>
          <p:nvPr/>
        </p:nvPicPr>
        <p:blipFill>
          <a:blip r:embed="rId2"/>
          <a:srcRect/>
          <a:stretch>
            <a:fillRect/>
          </a:stretch>
        </p:blipFill>
        <p:spPr bwMode="auto">
          <a:xfrm>
            <a:off x="4410008" y="2827449"/>
            <a:ext cx="5105184" cy="3808742"/>
          </a:xfrm>
          <a:prstGeom prst="rect">
            <a:avLst/>
          </a:prstGeom>
          <a:noFill/>
          <a:ln w="9525">
            <a:noFill/>
            <a:miter lim="800000"/>
            <a:headEnd/>
            <a:tailEnd/>
          </a:ln>
          <a:effectLst/>
        </p:spPr>
      </p:pic>
    </p:spTree>
    <p:extLst>
      <p:ext uri="{BB962C8B-B14F-4D97-AF65-F5344CB8AC3E}">
        <p14:creationId xmlns:p14="http://schemas.microsoft.com/office/powerpoint/2010/main" val="430129912"/>
      </p:ext>
    </p:extLst>
  </p:cSld>
  <p:clrMapOvr>
    <a:masterClrMapping/>
  </p:clrMapOvr>
  <mc:AlternateContent xmlns:mc="http://schemas.openxmlformats.org/markup-compatibility/2006" xmlns:p14="http://schemas.microsoft.com/office/powerpoint/2010/main">
    <mc:Choice Requires="p14">
      <p:transition spd="slow" p14:dur="2000" advTm="28979"/>
    </mc:Choice>
    <mc:Fallback xmlns="">
      <p:transition spd="slow" advTm="2897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The Industry Size</a:t>
            </a:r>
          </a:p>
        </p:txBody>
      </p:sp>
      <p:sp>
        <p:nvSpPr>
          <p:cNvPr id="16" name="Text Box 23"/>
          <p:cNvSpPr txBox="1">
            <a:spLocks noChangeArrowheads="1"/>
          </p:cNvSpPr>
          <p:nvPr/>
        </p:nvSpPr>
        <p:spPr bwMode="auto">
          <a:xfrm>
            <a:off x="931779" y="1963271"/>
            <a:ext cx="8181802" cy="3173505"/>
          </a:xfrm>
          <a:prstGeom prst="rect">
            <a:avLst/>
          </a:prstGeom>
          <a:solidFill>
            <a:schemeClr val="tx1"/>
          </a:solidFill>
          <a:ln w="9525" algn="ctr">
            <a:noFill/>
            <a:miter lim="800000"/>
            <a:headEnd/>
            <a:tailEnd/>
          </a:ln>
          <a:effectLst/>
        </p:spPr>
        <p:txBody>
          <a:bodyPr vert="horz" lIns="91440" tIns="45720" rIns="91440" bIns="45720" rtlCol="0" anchor="ctr">
            <a:normAutofit/>
          </a:bodyPr>
          <a:lstStyle/>
          <a:p>
            <a:pPr marL="320040" marR="0" lvl="0" indent="-320040" algn="ctr" defTabSz="457200" rtl="0" eaLnBrk="1" fontAlgn="auto" latinLnBrk="0" hangingPunct="1">
              <a:lnSpc>
                <a:spcPct val="80000"/>
              </a:lnSpc>
              <a:spcBef>
                <a:spcPts val="700"/>
              </a:spcBef>
              <a:spcAft>
                <a:spcPts val="0"/>
              </a:spcAft>
              <a:buClr>
                <a:schemeClr val="accent2"/>
              </a:buClr>
              <a:buSzPct val="60000"/>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mj-ea"/>
                <a:cs typeface="Arial" charset="0"/>
              </a:rPr>
              <a:t>Current Status of Islamic Finance (Thomson Reuters Report-2018)</a:t>
            </a:r>
          </a:p>
          <a:p>
            <a:pPr marL="320040" marR="0" lvl="0" indent="-320040" algn="ctr" defTabSz="457200" rtl="0" eaLnBrk="1" fontAlgn="auto" latinLnBrk="0" hangingPunct="1">
              <a:lnSpc>
                <a:spcPct val="80000"/>
              </a:lnSpc>
              <a:spcBef>
                <a:spcPts val="700"/>
              </a:spcBef>
              <a:spcAft>
                <a:spcPts val="0"/>
              </a:spcAft>
              <a:buClr>
                <a:schemeClr val="accent2"/>
              </a:buClr>
              <a:buSzPct val="60000"/>
              <a:buFontTx/>
              <a:buNone/>
              <a:tabLst/>
              <a:defRPr/>
            </a:pPr>
            <a:r>
              <a:rPr kumimoji="0" lang="en-US" sz="1600" b="1" i="1" u="none" strike="noStrike" kern="1200" cap="none" spc="0" normalizeH="0" baseline="0" noProof="0" dirty="0" smtClean="0">
                <a:ln>
                  <a:noFill/>
                </a:ln>
                <a:solidFill>
                  <a:schemeClr val="bg1"/>
                </a:solidFill>
                <a:effectLst/>
                <a:uLnTx/>
                <a:uFillTx/>
                <a:latin typeface="+mj-lt"/>
                <a:ea typeface="+mj-ea"/>
                <a:cs typeface="Arial" charset="0"/>
              </a:rPr>
              <a:t>(Page-62/176)</a:t>
            </a:r>
          </a:p>
          <a:p>
            <a:pPr marL="320040" marR="0" lvl="0" indent="-320040" algn="ctr" defTabSz="457200" rtl="0" eaLnBrk="1" fontAlgn="auto" latinLnBrk="0" hangingPunct="1">
              <a:lnSpc>
                <a:spcPct val="80000"/>
              </a:lnSpc>
              <a:spcBef>
                <a:spcPts val="700"/>
              </a:spcBef>
              <a:spcAft>
                <a:spcPts val="0"/>
              </a:spcAft>
              <a:buClr>
                <a:schemeClr val="accent2"/>
              </a:buClr>
              <a:buSzPct val="60000"/>
              <a:buFontTx/>
              <a:buNone/>
              <a:tabLst/>
              <a:defRPr/>
            </a:pPr>
            <a:endParaRPr kumimoji="0" lang="en-US" sz="3200" b="1" i="0" u="none" strike="noStrike" kern="1200" cap="none" spc="0" normalizeH="0" baseline="0" noProof="0" dirty="0" smtClean="0">
              <a:ln>
                <a:noFill/>
              </a:ln>
              <a:solidFill>
                <a:schemeClr val="bg1"/>
              </a:solidFill>
              <a:effectLst/>
              <a:uLnTx/>
              <a:uFillTx/>
              <a:latin typeface="+mj-lt"/>
              <a:ea typeface="+mj-ea"/>
              <a:cs typeface="Arial" charset="0"/>
            </a:endParaRPr>
          </a:p>
          <a:p>
            <a:pPr marL="320040" marR="0" lvl="0" indent="-320040" algn="ctr" defTabSz="457200" rtl="0" eaLnBrk="1" fontAlgn="auto" latinLnBrk="0" hangingPunct="1">
              <a:lnSpc>
                <a:spcPct val="80000"/>
              </a:lnSpc>
              <a:spcBef>
                <a:spcPts val="700"/>
              </a:spcBef>
              <a:spcAft>
                <a:spcPts val="0"/>
              </a:spcAft>
              <a:buClr>
                <a:schemeClr val="accent2"/>
              </a:buClr>
              <a:buSzPct val="60000"/>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mj-ea"/>
                <a:cs typeface="Arial" charset="0"/>
              </a:rPr>
              <a:t>The Share of Islamic</a:t>
            </a:r>
            <a:r>
              <a:rPr kumimoji="0" lang="en-US" sz="3200" b="1" i="0" u="none" strike="noStrike" kern="1200" cap="none" spc="0" normalizeH="0" noProof="0" dirty="0" smtClean="0">
                <a:ln>
                  <a:noFill/>
                </a:ln>
                <a:solidFill>
                  <a:schemeClr val="bg1"/>
                </a:solidFill>
                <a:effectLst/>
                <a:uLnTx/>
                <a:uFillTx/>
                <a:latin typeface="+mj-lt"/>
                <a:ea typeface="+mj-ea"/>
                <a:cs typeface="Arial" charset="0"/>
              </a:rPr>
              <a:t> Microfinance is Less than 1% within IF Industry but have potential to grow </a:t>
            </a:r>
            <a:endParaRPr kumimoji="0" lang="en-US" sz="3200" b="1" i="0" u="none" strike="noStrike" kern="1200" cap="none" spc="0" normalizeH="0" baseline="0" noProof="0" dirty="0" smtClean="0">
              <a:ln>
                <a:noFill/>
              </a:ln>
              <a:solidFill>
                <a:schemeClr val="bg1"/>
              </a:solidFill>
              <a:effectLst/>
              <a:uLnTx/>
              <a:uFillTx/>
              <a:latin typeface="+mj-lt"/>
              <a:ea typeface="+mj-ea"/>
              <a:cs typeface="Arial" charset="0"/>
            </a:endParaRPr>
          </a:p>
        </p:txBody>
      </p:sp>
    </p:spTree>
    <p:extLst>
      <p:ext uri="{BB962C8B-B14F-4D97-AF65-F5344CB8AC3E}">
        <p14:creationId xmlns:p14="http://schemas.microsoft.com/office/powerpoint/2010/main" val="776974770"/>
      </p:ext>
    </p:extLst>
  </p:cSld>
  <p:clrMapOvr>
    <a:masterClrMapping/>
  </p:clrMapOvr>
  <mc:AlternateContent xmlns:mc="http://schemas.openxmlformats.org/markup-compatibility/2006" xmlns:p14="http://schemas.microsoft.com/office/powerpoint/2010/main">
    <mc:Choice Requires="p14">
      <p:transition spd="slow" p14:dur="2000" advTm="25131"/>
    </mc:Choice>
    <mc:Fallback xmlns="">
      <p:transition spd="slow" advTm="2513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100" y="609600"/>
            <a:ext cx="8596668" cy="1320800"/>
          </a:xfrm>
        </p:spPr>
        <p:txBody>
          <a:bodyPr/>
          <a:lstStyle/>
          <a:p>
            <a:r>
              <a:rPr lang="en-US" dirty="0" smtClean="0">
                <a:solidFill>
                  <a:schemeClr val="bg1"/>
                </a:solidFill>
              </a:rPr>
              <a:t>Islamic Microfinance- An Emerging Market</a:t>
            </a:r>
            <a:endParaRPr lang="en-US" dirty="0">
              <a:solidFill>
                <a:schemeClr val="bg1"/>
              </a:solidFill>
            </a:endParaRPr>
          </a:p>
        </p:txBody>
      </p:sp>
      <p:sp>
        <p:nvSpPr>
          <p:cNvPr id="3" name="Content Placeholder 2"/>
          <p:cNvSpPr>
            <a:spLocks noGrp="1"/>
          </p:cNvSpPr>
          <p:nvPr>
            <p:ph idx="1"/>
          </p:nvPr>
        </p:nvSpPr>
        <p:spPr>
          <a:xfrm>
            <a:off x="677334" y="1930401"/>
            <a:ext cx="8596668" cy="4110962"/>
          </a:xfrm>
        </p:spPr>
        <p:txBody>
          <a:bodyPr>
            <a:normAutofit/>
          </a:bodyPr>
          <a:lstStyle/>
          <a:p>
            <a:r>
              <a:rPr lang="en-US" dirty="0" smtClean="0">
                <a:solidFill>
                  <a:schemeClr val="bg1"/>
                </a:solidFill>
              </a:rPr>
              <a:t>Not only Islamic Microfinance but Islamic Finance is growing by double digit growth rate</a:t>
            </a:r>
          </a:p>
          <a:p>
            <a:r>
              <a:rPr lang="en-US" dirty="0">
                <a:solidFill>
                  <a:schemeClr val="bg1"/>
                </a:solidFill>
              </a:rPr>
              <a:t>An estimated 72 percent of people living in Muslim-majority countries do not use formal financial services (</a:t>
            </a:r>
            <a:r>
              <a:rPr lang="en-US" dirty="0" err="1">
                <a:solidFill>
                  <a:schemeClr val="bg1"/>
                </a:solidFill>
              </a:rPr>
              <a:t>Honohon</a:t>
            </a:r>
            <a:r>
              <a:rPr lang="en-US" dirty="0">
                <a:solidFill>
                  <a:schemeClr val="bg1"/>
                </a:solidFill>
              </a:rPr>
              <a:t> 2007</a:t>
            </a:r>
            <a:r>
              <a:rPr lang="en-US" dirty="0" smtClean="0">
                <a:solidFill>
                  <a:schemeClr val="bg1"/>
                </a:solidFill>
              </a:rPr>
              <a:t>)</a:t>
            </a:r>
          </a:p>
          <a:p>
            <a:r>
              <a:rPr lang="en-US" dirty="0" smtClean="0">
                <a:solidFill>
                  <a:schemeClr val="bg1"/>
                </a:solidFill>
              </a:rPr>
              <a:t>In presence of Conventional micro-finance/credit facilities, people view conventional finance as incompatible with the financial principles set forth in Islamic law</a:t>
            </a:r>
          </a:p>
          <a:p>
            <a:r>
              <a:rPr lang="en-US" dirty="0" smtClean="0">
                <a:solidFill>
                  <a:schemeClr val="bg1"/>
                </a:solidFill>
              </a:rPr>
              <a:t>Micro-finance institutions started Islamic Micro-finance set-up to cater the demand of people specially low-income Muslims who are reluctant to avail conventional Micro-finance</a:t>
            </a:r>
          </a:p>
          <a:p>
            <a:r>
              <a:rPr lang="en-US" dirty="0" smtClean="0">
                <a:solidFill>
                  <a:schemeClr val="bg1"/>
                </a:solidFill>
              </a:rPr>
              <a:t>All factors </a:t>
            </a:r>
            <a:r>
              <a:rPr lang="en-US" dirty="0">
                <a:solidFill>
                  <a:schemeClr val="bg1"/>
                </a:solidFill>
              </a:rPr>
              <a:t>leading to the emergence </a:t>
            </a:r>
            <a:r>
              <a:rPr lang="en-US" dirty="0" smtClean="0">
                <a:solidFill>
                  <a:schemeClr val="bg1"/>
                </a:solidFill>
              </a:rPr>
              <a:t>of Islamic Micro-finance </a:t>
            </a:r>
            <a:r>
              <a:rPr lang="en-US" dirty="0">
                <a:solidFill>
                  <a:schemeClr val="bg1"/>
                </a:solidFill>
              </a:rPr>
              <a:t>as a new market </a:t>
            </a:r>
            <a:r>
              <a:rPr lang="en-US" dirty="0" smtClean="0">
                <a:solidFill>
                  <a:schemeClr val="bg1"/>
                </a:solidFill>
              </a:rPr>
              <a:t>niche</a:t>
            </a:r>
          </a:p>
        </p:txBody>
      </p:sp>
    </p:spTree>
    <p:extLst>
      <p:ext uri="{BB962C8B-B14F-4D97-AF65-F5344CB8AC3E}">
        <p14:creationId xmlns:p14="http://schemas.microsoft.com/office/powerpoint/2010/main" val="3855887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Islamic Microfinance- An Emerging Market</a:t>
            </a:r>
            <a:endParaRPr lang="en-US" dirty="0">
              <a:solidFill>
                <a:schemeClr val="bg1"/>
              </a:solidFill>
            </a:endParaRPr>
          </a:p>
        </p:txBody>
      </p:sp>
      <p:sp>
        <p:nvSpPr>
          <p:cNvPr id="3" name="Content Placeholder 2"/>
          <p:cNvSpPr>
            <a:spLocks noGrp="1"/>
          </p:cNvSpPr>
          <p:nvPr>
            <p:ph idx="1"/>
          </p:nvPr>
        </p:nvSpPr>
        <p:spPr>
          <a:xfrm>
            <a:off x="677334" y="1930401"/>
            <a:ext cx="8596668" cy="4110962"/>
          </a:xfrm>
        </p:spPr>
        <p:txBody>
          <a:bodyPr>
            <a:normAutofit/>
          </a:bodyPr>
          <a:lstStyle/>
          <a:p>
            <a:r>
              <a:rPr lang="en-US" dirty="0" smtClean="0">
                <a:solidFill>
                  <a:schemeClr val="bg1"/>
                </a:solidFill>
              </a:rPr>
              <a:t>Islamic Micro-finance represents </a:t>
            </a:r>
            <a:r>
              <a:rPr lang="en-US" dirty="0">
                <a:solidFill>
                  <a:schemeClr val="bg1"/>
                </a:solidFill>
              </a:rPr>
              <a:t>the confluence of two rapidly growing industries: microfinance and Islamic finance. </a:t>
            </a:r>
            <a:endParaRPr lang="en-US" dirty="0" smtClean="0">
              <a:solidFill>
                <a:schemeClr val="bg1"/>
              </a:solidFill>
            </a:endParaRPr>
          </a:p>
          <a:p>
            <a:r>
              <a:rPr lang="en-US" dirty="0">
                <a:solidFill>
                  <a:schemeClr val="bg1"/>
                </a:solidFill>
              </a:rPr>
              <a:t>It has the potential to not only respond to unmet demand but also to combine the Islamic social principle of caring for the less fortunate with microfinance’s power to provide financial access to the poor</a:t>
            </a:r>
            <a:r>
              <a:rPr lang="en-US" dirty="0" smtClean="0">
                <a:solidFill>
                  <a:schemeClr val="bg1"/>
                </a:solidFill>
              </a:rPr>
              <a:t>.</a:t>
            </a:r>
          </a:p>
          <a:p>
            <a:r>
              <a:rPr lang="en-US" dirty="0">
                <a:solidFill>
                  <a:schemeClr val="bg1"/>
                </a:solidFill>
              </a:rPr>
              <a:t>Unlocking this potential could be the key to providing financial access to millions of Muslim poor who currently reject microfinance products that do not comply with Islamic </a:t>
            </a:r>
            <a:r>
              <a:rPr lang="en-US" dirty="0" smtClean="0">
                <a:solidFill>
                  <a:schemeClr val="bg1"/>
                </a:solidFill>
              </a:rPr>
              <a:t>law</a:t>
            </a:r>
          </a:p>
          <a:p>
            <a:r>
              <a:rPr lang="en-US" dirty="0">
                <a:solidFill>
                  <a:schemeClr val="bg1"/>
                </a:solidFill>
              </a:rPr>
              <a:t>Islamic </a:t>
            </a:r>
            <a:r>
              <a:rPr lang="en-US" dirty="0" smtClean="0">
                <a:solidFill>
                  <a:schemeClr val="bg1"/>
                </a:solidFill>
              </a:rPr>
              <a:t>microfinance is </a:t>
            </a:r>
            <a:r>
              <a:rPr lang="en-US" dirty="0">
                <a:solidFill>
                  <a:schemeClr val="bg1"/>
                </a:solidFill>
              </a:rPr>
              <a:t>still in its </a:t>
            </a:r>
            <a:r>
              <a:rPr lang="en-US" dirty="0" smtClean="0">
                <a:solidFill>
                  <a:schemeClr val="bg1"/>
                </a:solidFill>
              </a:rPr>
              <a:t>early stages, </a:t>
            </a:r>
            <a:r>
              <a:rPr lang="en-US" dirty="0">
                <a:solidFill>
                  <a:schemeClr val="bg1"/>
                </a:solidFill>
              </a:rPr>
              <a:t>and </a:t>
            </a:r>
            <a:r>
              <a:rPr lang="en-US" b="1" u="sng" dirty="0" smtClean="0">
                <a:solidFill>
                  <a:schemeClr val="bg1"/>
                </a:solidFill>
              </a:rPr>
              <a:t>BUSINESS MODELS</a:t>
            </a:r>
            <a:r>
              <a:rPr lang="en-US" dirty="0" smtClean="0">
                <a:solidFill>
                  <a:schemeClr val="bg1"/>
                </a:solidFill>
              </a:rPr>
              <a:t> (Islamic and Social) are </a:t>
            </a:r>
            <a:r>
              <a:rPr lang="en-US" dirty="0">
                <a:solidFill>
                  <a:schemeClr val="bg1"/>
                </a:solidFill>
              </a:rPr>
              <a:t>just </a:t>
            </a:r>
            <a:r>
              <a:rPr lang="en-US" dirty="0" smtClean="0">
                <a:solidFill>
                  <a:schemeClr val="bg1"/>
                </a:solidFill>
              </a:rPr>
              <a:t>emerging</a:t>
            </a:r>
          </a:p>
          <a:p>
            <a:r>
              <a:rPr lang="en-US" dirty="0" smtClean="0">
                <a:solidFill>
                  <a:schemeClr val="bg1"/>
                </a:solidFill>
              </a:rPr>
              <a:t>Global </a:t>
            </a:r>
            <a:r>
              <a:rPr lang="en-US" dirty="0">
                <a:solidFill>
                  <a:schemeClr val="bg1"/>
                </a:solidFill>
              </a:rPr>
              <a:t>survey on </a:t>
            </a:r>
            <a:r>
              <a:rPr lang="en-US" dirty="0">
                <a:solidFill>
                  <a:schemeClr val="bg1"/>
                </a:solidFill>
                <a:hlinkClick r:id="rId2"/>
              </a:rPr>
              <a:t>Islamic microfinance</a:t>
            </a:r>
            <a:r>
              <a:rPr lang="en-US" dirty="0">
                <a:solidFill>
                  <a:schemeClr val="bg1"/>
                </a:solidFill>
              </a:rPr>
              <a:t>, CGAP collected information on over 125 institutions and contacted experts from 19 Muslim </a:t>
            </a:r>
            <a:r>
              <a:rPr lang="en-US" dirty="0" smtClean="0">
                <a:solidFill>
                  <a:schemeClr val="bg1"/>
                </a:solidFill>
              </a:rPr>
              <a:t>countries (2007)</a:t>
            </a:r>
          </a:p>
        </p:txBody>
      </p:sp>
    </p:spTree>
    <p:extLst>
      <p:ext uri="{BB962C8B-B14F-4D97-AF65-F5344CB8AC3E}">
        <p14:creationId xmlns:p14="http://schemas.microsoft.com/office/powerpoint/2010/main" val="1004895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Islamic Microfinance- An Emerging Market</a:t>
            </a:r>
            <a:endParaRPr lang="en-US" dirty="0">
              <a:solidFill>
                <a:schemeClr val="bg1"/>
              </a:solidFill>
            </a:endParaRPr>
          </a:p>
        </p:txBody>
      </p:sp>
      <p:sp>
        <p:nvSpPr>
          <p:cNvPr id="3" name="Content Placeholder 2"/>
          <p:cNvSpPr>
            <a:spLocks noGrp="1"/>
          </p:cNvSpPr>
          <p:nvPr>
            <p:ph idx="1"/>
          </p:nvPr>
        </p:nvSpPr>
        <p:spPr>
          <a:xfrm>
            <a:off x="677334" y="1930401"/>
            <a:ext cx="8596668" cy="4110962"/>
          </a:xfrm>
        </p:spPr>
        <p:txBody>
          <a:bodyPr>
            <a:normAutofit/>
          </a:bodyPr>
          <a:lstStyle/>
          <a:p>
            <a:r>
              <a:rPr lang="en-US" dirty="0" smtClean="0">
                <a:solidFill>
                  <a:schemeClr val="bg1"/>
                </a:solidFill>
              </a:rPr>
              <a:t>Total </a:t>
            </a:r>
            <a:r>
              <a:rPr lang="en-US" dirty="0">
                <a:solidFill>
                  <a:schemeClr val="bg1"/>
                </a:solidFill>
              </a:rPr>
              <a:t>estimated global outreach of only 380,000 customers and accounts for only an estimated one-half of one percent of total microfinance </a:t>
            </a:r>
            <a:r>
              <a:rPr lang="en-US" dirty="0" smtClean="0">
                <a:solidFill>
                  <a:schemeClr val="bg1"/>
                </a:solidFill>
              </a:rPr>
              <a:t>outreach</a:t>
            </a:r>
          </a:p>
          <a:p>
            <a:r>
              <a:rPr lang="en-US" dirty="0">
                <a:solidFill>
                  <a:schemeClr val="bg1"/>
                </a:solidFill>
              </a:rPr>
              <a:t>The supply of Islamic </a:t>
            </a:r>
            <a:r>
              <a:rPr lang="en-US" dirty="0" smtClean="0">
                <a:solidFill>
                  <a:schemeClr val="bg1"/>
                </a:solidFill>
              </a:rPr>
              <a:t>microfinance </a:t>
            </a:r>
            <a:r>
              <a:rPr lang="en-US" dirty="0">
                <a:solidFill>
                  <a:schemeClr val="bg1"/>
                </a:solidFill>
              </a:rPr>
              <a:t>is very concentrated in a few countries, with the top three countries (Indonesia, Bangladesh, and Afghanistan) accounting for 80 percent of global outreach</a:t>
            </a:r>
            <a:r>
              <a:rPr lang="en-US" dirty="0" smtClean="0">
                <a:solidFill>
                  <a:schemeClr val="bg1"/>
                </a:solidFill>
              </a:rPr>
              <a:t>.</a:t>
            </a:r>
          </a:p>
          <a:p>
            <a:r>
              <a:rPr lang="en-US" dirty="0">
                <a:solidFill>
                  <a:schemeClr val="bg1"/>
                </a:solidFill>
              </a:rPr>
              <a:t>Surveys in Jordan, Algeria, and Syria, for example, revealed that 20–40 percent of respondents cite religious reasons for not accessing conventional </a:t>
            </a:r>
            <a:r>
              <a:rPr lang="en-US" dirty="0" smtClean="0">
                <a:solidFill>
                  <a:schemeClr val="bg1"/>
                </a:solidFill>
              </a:rPr>
              <a:t>microloans</a:t>
            </a:r>
          </a:p>
          <a:p>
            <a:r>
              <a:rPr lang="en-US" dirty="0">
                <a:solidFill>
                  <a:schemeClr val="bg1"/>
                </a:solidFill>
              </a:rPr>
              <a:t>current state of the Islamic </a:t>
            </a:r>
            <a:r>
              <a:rPr lang="en-US" dirty="0" smtClean="0">
                <a:solidFill>
                  <a:schemeClr val="bg1"/>
                </a:solidFill>
              </a:rPr>
              <a:t>microfinance </a:t>
            </a:r>
            <a:r>
              <a:rPr lang="en-US" dirty="0">
                <a:solidFill>
                  <a:schemeClr val="bg1"/>
                </a:solidFill>
              </a:rPr>
              <a:t>sector and identifies possible challenges to its growth</a:t>
            </a:r>
            <a:r>
              <a:rPr lang="en-US" dirty="0" smtClean="0">
                <a:solidFill>
                  <a:schemeClr val="bg1"/>
                </a:solidFill>
              </a:rPr>
              <a:t>.</a:t>
            </a:r>
            <a:endParaRPr lang="en-US" dirty="0">
              <a:solidFill>
                <a:schemeClr val="bg1"/>
              </a:solidFill>
            </a:endParaRPr>
          </a:p>
          <a:p>
            <a:r>
              <a:rPr lang="en-US" dirty="0" smtClean="0">
                <a:solidFill>
                  <a:schemeClr val="bg1"/>
                </a:solidFill>
              </a:rPr>
              <a:t>Theses are the potential facts primarily for market entrants motivation</a:t>
            </a:r>
          </a:p>
        </p:txBody>
      </p:sp>
    </p:spTree>
    <p:extLst>
      <p:ext uri="{BB962C8B-B14F-4D97-AF65-F5344CB8AC3E}">
        <p14:creationId xmlns:p14="http://schemas.microsoft.com/office/powerpoint/2010/main" val="517022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3058</TotalTime>
  <Words>1358</Words>
  <Application>Microsoft Office PowerPoint</Application>
  <PresentationFormat>Widescreen</PresentationFormat>
  <Paragraphs>255</Paragraphs>
  <Slides>26</Slides>
  <Notes>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40" baseType="lpstr">
      <vt:lpstr>Arial Unicode MS</vt:lpstr>
      <vt:lpstr>Arial</vt:lpstr>
      <vt:lpstr>Calibri</vt:lpstr>
      <vt:lpstr>Castellar</vt:lpstr>
      <vt:lpstr>メイリオ</vt:lpstr>
      <vt:lpstr>Tahoma</vt:lpstr>
      <vt:lpstr>Times New Roman</vt:lpstr>
      <vt:lpstr>Trebuchet MS</vt:lpstr>
      <vt:lpstr>Tw Cen MT</vt:lpstr>
      <vt:lpstr>Verdana</vt:lpstr>
      <vt:lpstr>Wingdings</vt:lpstr>
      <vt:lpstr>Wingdings 3</vt:lpstr>
      <vt:lpstr>Facet</vt:lpstr>
      <vt:lpstr>Clip</vt:lpstr>
      <vt:lpstr>PowerPoint Presentation</vt:lpstr>
      <vt:lpstr>Islamic Microfinance and Conventional Microfinance </vt:lpstr>
      <vt:lpstr>Why Islamic Micro-finance? </vt:lpstr>
      <vt:lpstr>PowerPoint Presentation</vt:lpstr>
      <vt:lpstr>PowerPoint Presentation</vt:lpstr>
      <vt:lpstr>The Industry Size</vt:lpstr>
      <vt:lpstr>Islamic Microfinance- An Emerging Market</vt:lpstr>
      <vt:lpstr>Islamic Microfinance- An Emerging Market</vt:lpstr>
      <vt:lpstr>Islamic Microfinance- An Emerging Market</vt:lpstr>
      <vt:lpstr>Islamic Microfinance- Sustainable Development</vt:lpstr>
      <vt:lpstr>Islamic finance Institution Worldwide</vt:lpstr>
      <vt:lpstr>Need Assessment of Islamic Microfinance</vt:lpstr>
      <vt:lpstr>Challenges</vt:lpstr>
      <vt:lpstr>Opportunities  </vt:lpstr>
      <vt:lpstr>PowerPoint Presentation</vt:lpstr>
      <vt:lpstr>Islamic Mode of Financing vs Interest (i)</vt:lpstr>
      <vt:lpstr>Islamic Micro-Finance Modes/Products</vt:lpstr>
      <vt:lpstr>Islamic Micro-Finance Modes/Products</vt:lpstr>
      <vt:lpstr>Difference between Islamic and Conventional Banking</vt:lpstr>
      <vt:lpstr>Type of Products </vt:lpstr>
      <vt:lpstr>Role &amp; Internal Involvement for New Product </vt:lpstr>
      <vt:lpstr>Parties Involved </vt:lpstr>
      <vt:lpstr>Phases Involved</vt:lpstr>
      <vt:lpstr>Product Documentation </vt:lpstr>
      <vt:lpstr>Product Development and Shariah Issues</vt:lpstr>
      <vt:lpstr>Jazak Allah Thank you for listening with patience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Fadi</dc:creator>
  <cp:lastModifiedBy>Khalil-ur- Rahman</cp:lastModifiedBy>
  <cp:revision>232</cp:revision>
  <dcterms:created xsi:type="dcterms:W3CDTF">2013-06-24T10:47:45Z</dcterms:created>
  <dcterms:modified xsi:type="dcterms:W3CDTF">2020-06-12T12:07:24Z</dcterms:modified>
</cp:coreProperties>
</file>